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AE492-CC3E-4590-A8F8-A04E52B1A89C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F7F61-60C7-4B9D-8564-50B79A754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32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A412-24C5-4AB0-B8B7-221F2A6824A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743B-5083-4BC7-BE99-229AE7A8345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B025-1502-44FD-94D1-A6E7461D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5147.html" TargetMode="External"/><Relationship Id="rId2" Type="http://schemas.openxmlformats.org/officeDocument/2006/relationships/hyperlink" Target="http://smiles.33b.ru/smile.109448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iles.33b.ru/smile.91034.html" TargetMode="External"/><Relationship Id="rId5" Type="http://schemas.openxmlformats.org/officeDocument/2006/relationships/hyperlink" Target="http://smiles.33b.ru/smile.126577.html" TargetMode="External"/><Relationship Id="rId4" Type="http://schemas.openxmlformats.org/officeDocument/2006/relationships/hyperlink" Target="http://smiles.33b.ru/smile.104240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142984"/>
            <a:ext cx="65516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Чтение графиков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реальных процессов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321468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Обучающий тест</a:t>
            </a:r>
            <a:endParaRPr lang="ru-RU" sz="3600" dirty="0"/>
          </a:p>
        </p:txBody>
      </p:sp>
      <p:grpSp>
        <p:nvGrpSpPr>
          <p:cNvPr id="2" name="Группа 257"/>
          <p:cNvGrpSpPr/>
          <p:nvPr/>
        </p:nvGrpSpPr>
        <p:grpSpPr>
          <a:xfrm>
            <a:off x="-32" y="4214818"/>
            <a:ext cx="3143272" cy="2471812"/>
            <a:chOff x="142844" y="1857364"/>
            <a:chExt cx="3143272" cy="2471812"/>
          </a:xfrm>
        </p:grpSpPr>
        <p:grpSp>
          <p:nvGrpSpPr>
            <p:cNvPr id="3" name="Группа 98"/>
            <p:cNvGrpSpPr/>
            <p:nvPr/>
          </p:nvGrpSpPr>
          <p:grpSpPr>
            <a:xfrm>
              <a:off x="142844" y="1857364"/>
              <a:ext cx="3143272" cy="2471812"/>
              <a:chOff x="3428992" y="1643050"/>
              <a:chExt cx="3143272" cy="2471812"/>
            </a:xfrm>
          </p:grpSpPr>
          <p:grpSp>
            <p:nvGrpSpPr>
              <p:cNvPr id="6" name="Группа 82"/>
              <p:cNvGrpSpPr/>
              <p:nvPr/>
            </p:nvGrpSpPr>
            <p:grpSpPr>
              <a:xfrm>
                <a:off x="3428992" y="1643050"/>
                <a:ext cx="3143272" cy="2471812"/>
                <a:chOff x="3071802" y="2357430"/>
                <a:chExt cx="3143272" cy="2471812"/>
              </a:xfrm>
            </p:grpSpPr>
            <p:grpSp>
              <p:nvGrpSpPr>
                <p:cNvPr id="7" name="Группа 9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9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29" name="Прямоугольник 28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000"/>
                    </a:p>
                  </p:txBody>
                </p:sp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Прямая соединительная линия 30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Прямая соединительная линия 31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Прямая соединительная линия 21"/>
                    <p:cNvCxnSpPr>
                      <a:endCxn id="29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Прямая соединительная линия 33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Прямая соединительная линия 35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Прямая соединительная линия 38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Прямая соединительная линия 39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Прямая соединительная линия 40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Прямая соединительная линия 41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7" name="Прямая со стрелкой 26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 стрелкой 27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3538178" y="440655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0</a:t>
                  </a:r>
                  <a:endParaRPr lang="ru-RU" sz="20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3534297" y="400050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538001" y="3714752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538001" y="3429000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538001" y="3143248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4</a:t>
                  </a:r>
                  <a:endParaRPr lang="ru-RU" sz="20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538001" y="2857496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5</a:t>
                  </a:r>
                  <a:endParaRPr lang="ru-RU" sz="20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4214810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714876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214942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3071802" y="2357430"/>
                  <a:ext cx="107153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</a:t>
                  </a:r>
                  <a:r>
                    <a:rPr lang="en-US" sz="20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км</a:t>
                  </a:r>
                  <a:endParaRPr lang="ru-RU" sz="2000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5572132" y="4429132"/>
                  <a:ext cx="64294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 ч</a:t>
                  </a:r>
                  <a:endParaRPr lang="ru-RU" sz="2000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538001" y="2586737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6</a:t>
                  </a:r>
                  <a:endParaRPr lang="ru-RU" sz="2000" dirty="0"/>
                </a:p>
              </p:txBody>
            </p: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 flipH="1" flipV="1">
                <a:off x="4007993" y="3019157"/>
                <a:ext cx="857256" cy="5565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4714876" y="2884928"/>
                <a:ext cx="71438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H="1">
                <a:off x="5293954" y="3020230"/>
                <a:ext cx="839962" cy="55107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2357422" y="2071678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</p:grpSp>
      <p:pic>
        <p:nvPicPr>
          <p:cNvPr id="44" name="Picture 2" descr="E:\FILES\PFILES\MSOFFICE\MEDIA\CNTCD1\Animated\j028278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14818"/>
            <a:ext cx="1276350" cy="1219200"/>
          </a:xfrm>
          <a:prstGeom prst="rect">
            <a:avLst/>
          </a:prstGeom>
          <a:noFill/>
        </p:spPr>
      </p:pic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" y="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На тренировке в 50-метровом бассейне пловец проплыл 200-метровую дистанцию. На рисунке изображен график зависимости расстояния </a:t>
            </a:r>
            <a:r>
              <a:rPr lang="en-US" sz="2400" dirty="0" smtClean="0"/>
              <a:t>s</a:t>
            </a:r>
            <a:r>
              <a:rPr lang="ru-RU" sz="2400" dirty="0" smtClean="0"/>
              <a:t> (в метрах) между пловцом и точкой старта от времени движения </a:t>
            </a:r>
            <a:r>
              <a:rPr lang="en-US" sz="2400" dirty="0" smtClean="0"/>
              <a:t>t</a:t>
            </a:r>
            <a:r>
              <a:rPr lang="ru-RU" sz="2400" dirty="0" smtClean="0"/>
              <a:t> (в секундах0 пловца. Определите, какое расстояние преодолел пловец за 1 мин 40 с.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00826" y="4415861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В. 130 м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72264" y="5357826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Г. 175 м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00858" y="3429000"/>
            <a:ext cx="2643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Б. 120  м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23404" y="2357430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А. 30 м</a:t>
            </a:r>
            <a:endParaRPr lang="ru-RU" sz="3200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714876" y="785794"/>
            <a:ext cx="3071834" cy="2000264"/>
          </a:xfrm>
          <a:prstGeom prst="cloudCallout">
            <a:avLst>
              <a:gd name="adj1" fmla="val 14468"/>
              <a:gd name="adj2" fmla="val 12367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70793" y="61662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40</a:t>
            </a:r>
            <a:endParaRPr lang="ru-RU" sz="2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357290" y="6177511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80</a:t>
            </a:r>
            <a:endParaRPr lang="ru-RU" sz="2000" dirty="0"/>
          </a:p>
        </p:txBody>
      </p:sp>
      <p:sp>
        <p:nvSpPr>
          <p:cNvPr id="268" name="TextBox 267"/>
          <p:cNvSpPr txBox="1"/>
          <p:nvPr/>
        </p:nvSpPr>
        <p:spPr>
          <a:xfrm flipH="1">
            <a:off x="1857356" y="6181215"/>
            <a:ext cx="571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120</a:t>
            </a:r>
            <a:endParaRPr lang="ru-RU" sz="2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2428860" y="6181215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160</a:t>
            </a:r>
            <a:endParaRPr lang="ru-RU" sz="2000" dirty="0"/>
          </a:p>
        </p:txBody>
      </p:sp>
      <p:sp>
        <p:nvSpPr>
          <p:cNvPr id="314" name="TextBox 313"/>
          <p:cNvSpPr txBox="1"/>
          <p:nvPr/>
        </p:nvSpPr>
        <p:spPr>
          <a:xfrm>
            <a:off x="4071934" y="621508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ru-RU" sz="2000" dirty="0" smtClean="0"/>
              <a:t>, с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71406" y="185736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ru-RU" sz="2000" dirty="0" smtClean="0"/>
              <a:t>, м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214282" y="614364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-32" y="54292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</a:t>
            </a:r>
            <a:endParaRPr lang="ru-RU" sz="2000" dirty="0"/>
          </a:p>
        </p:txBody>
      </p:sp>
      <p:sp>
        <p:nvSpPr>
          <p:cNvPr id="318" name="TextBox 317"/>
          <p:cNvSpPr txBox="1"/>
          <p:nvPr/>
        </p:nvSpPr>
        <p:spPr>
          <a:xfrm>
            <a:off x="-32" y="42862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30</a:t>
            </a:r>
            <a:endParaRPr lang="ru-RU" sz="2000" dirty="0"/>
          </a:p>
        </p:txBody>
      </p:sp>
      <p:sp>
        <p:nvSpPr>
          <p:cNvPr id="319" name="TextBox 318"/>
          <p:cNvSpPr txBox="1"/>
          <p:nvPr/>
        </p:nvSpPr>
        <p:spPr>
          <a:xfrm>
            <a:off x="-32" y="314324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50</a:t>
            </a:r>
            <a:endParaRPr lang="ru-RU" sz="2000" dirty="0"/>
          </a:p>
        </p:txBody>
      </p:sp>
      <p:grpSp>
        <p:nvGrpSpPr>
          <p:cNvPr id="6" name="Группа 8"/>
          <p:cNvGrpSpPr/>
          <p:nvPr/>
        </p:nvGrpSpPr>
        <p:grpSpPr>
          <a:xfrm>
            <a:off x="428596" y="2212966"/>
            <a:ext cx="4000528" cy="4002116"/>
            <a:chOff x="1285852" y="1571612"/>
            <a:chExt cx="4000528" cy="4002116"/>
          </a:xfrm>
        </p:grpSpPr>
        <p:grpSp>
          <p:nvGrpSpPr>
            <p:cNvPr id="8" name="Группа 48"/>
            <p:cNvGrpSpPr/>
            <p:nvPr/>
          </p:nvGrpSpPr>
          <p:grpSpPr>
            <a:xfrm>
              <a:off x="1285852" y="1571612"/>
              <a:ext cx="4000528" cy="4001323"/>
              <a:chOff x="1285852" y="1571612"/>
              <a:chExt cx="4000528" cy="4001323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141653" y="3571479"/>
                <a:ext cx="4001322" cy="1589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1285852" y="214311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Прямоугольник 72"/>
              <p:cNvSpPr/>
              <p:nvPr/>
            </p:nvSpPr>
            <p:spPr>
              <a:xfrm>
                <a:off x="1285852" y="1571612"/>
                <a:ext cx="4000528" cy="4000528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285852" y="242886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1285852" y="2714620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1285852" y="3000372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1285852" y="328612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>
                <a:endCxn id="73" idx="3"/>
              </p:cNvCxnSpPr>
              <p:nvPr/>
            </p:nvCxnSpPr>
            <p:spPr>
              <a:xfrm>
                <a:off x="1285852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1285852" y="385762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1285852" y="4143380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1285852" y="4429132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285852" y="471488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1285852" y="500063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1285852" y="528638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>
                <a:off x="2713818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428066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5400000">
                <a:off x="2142314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5400000">
                <a:off x="1856562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5400000">
                <a:off x="1571604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>
                <a:stCxn id="73" idx="0"/>
              </p:cNvCxnSpPr>
              <p:nvPr/>
            </p:nvCxnSpPr>
            <p:spPr>
              <a:xfrm rot="16200000" flipH="1">
                <a:off x="1285852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5400000">
                <a:off x="1000100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5400000">
                <a:off x="714348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5400000">
                <a:off x="428596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5400000">
                <a:off x="-143305" y="3571479"/>
                <a:ext cx="400052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5400000">
                <a:off x="-429057" y="3571479"/>
                <a:ext cx="400052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1285852" y="185736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5400000">
                <a:off x="3000364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Прямая со стрелкой 68"/>
            <p:cNvCxnSpPr/>
            <p:nvPr/>
          </p:nvCxnSpPr>
          <p:spPr>
            <a:xfrm rot="16200000" flipV="1">
              <a:off x="-713618" y="3571082"/>
              <a:ext cx="400052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>
              <a:off x="1285852" y="5572140"/>
              <a:ext cx="400052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-32" y="48577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-32" y="371475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40</a:t>
            </a:r>
            <a:endParaRPr lang="ru-RU" sz="2000" dirty="0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-785851" y="4572011"/>
            <a:ext cx="2857524" cy="428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16200000" flipH="1">
            <a:off x="-285784" y="4500570"/>
            <a:ext cx="285752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000100" y="4500570"/>
            <a:ext cx="285752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57158" y="4429132"/>
            <a:ext cx="2857520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 descr="E:\FILES\PFILES\MSOFFICE\MEDIA\CNTCD1\Animated\j031809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1500230" y="5429264"/>
            <a:ext cx="1287383" cy="823914"/>
          </a:xfrm>
          <a:prstGeom prst="rect">
            <a:avLst/>
          </a:prstGeom>
          <a:noFill/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8715436" y="-1216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6244E-6 L 0.89289 0.0053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00" y="3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" y="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На тренировке в 50-метровом бассейне пловец проплыл 200-метровую дистанцию. На рисунке изображен график зависимости расстояния </a:t>
            </a:r>
            <a:r>
              <a:rPr lang="en-US" sz="2400" dirty="0" smtClean="0"/>
              <a:t>s</a:t>
            </a:r>
            <a:r>
              <a:rPr lang="ru-RU" sz="2400" dirty="0" smtClean="0"/>
              <a:t> (в метрах) между пловцом и точкой старта от времени движения </a:t>
            </a:r>
            <a:r>
              <a:rPr lang="en-US" sz="2400" dirty="0" smtClean="0"/>
              <a:t>t</a:t>
            </a:r>
            <a:r>
              <a:rPr lang="ru-RU" sz="2400" dirty="0" smtClean="0"/>
              <a:t> (в секундах0 пловца. Определите, какое расстояние преодолел пловец за 2 мин 20 с.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72264" y="471488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Г. 175 м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00826" y="3929066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В. 130 м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00858" y="3071810"/>
            <a:ext cx="2643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Б. 120  м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23404" y="2357430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А. 30 м</a:t>
            </a:r>
            <a:endParaRPr lang="ru-RU" sz="3200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357686" y="571480"/>
            <a:ext cx="3071834" cy="2286016"/>
          </a:xfrm>
          <a:prstGeom prst="cloudCallout">
            <a:avLst>
              <a:gd name="adj1" fmla="val 23654"/>
              <a:gd name="adj2" fmla="val 13065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70793" y="61662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40</a:t>
            </a:r>
            <a:endParaRPr lang="ru-RU" sz="2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357290" y="6177511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80</a:t>
            </a:r>
            <a:endParaRPr lang="ru-RU" sz="2000" dirty="0"/>
          </a:p>
        </p:txBody>
      </p:sp>
      <p:sp>
        <p:nvSpPr>
          <p:cNvPr id="268" name="TextBox 267"/>
          <p:cNvSpPr txBox="1"/>
          <p:nvPr/>
        </p:nvSpPr>
        <p:spPr>
          <a:xfrm flipH="1">
            <a:off x="1857356" y="6181215"/>
            <a:ext cx="571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120</a:t>
            </a:r>
            <a:endParaRPr lang="ru-RU" sz="2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2428860" y="6181215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160</a:t>
            </a:r>
            <a:endParaRPr lang="ru-RU" sz="2000" dirty="0"/>
          </a:p>
        </p:txBody>
      </p:sp>
      <p:sp>
        <p:nvSpPr>
          <p:cNvPr id="314" name="TextBox 313"/>
          <p:cNvSpPr txBox="1"/>
          <p:nvPr/>
        </p:nvSpPr>
        <p:spPr>
          <a:xfrm>
            <a:off x="4071934" y="621508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ru-RU" sz="2000" dirty="0" smtClean="0"/>
              <a:t>, с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71406" y="185736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ru-RU" sz="2000" dirty="0" smtClean="0"/>
              <a:t>, м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214282" y="614364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-32" y="54292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</a:t>
            </a:r>
            <a:endParaRPr lang="ru-RU" sz="2000" dirty="0"/>
          </a:p>
        </p:txBody>
      </p:sp>
      <p:sp>
        <p:nvSpPr>
          <p:cNvPr id="318" name="TextBox 317"/>
          <p:cNvSpPr txBox="1"/>
          <p:nvPr/>
        </p:nvSpPr>
        <p:spPr>
          <a:xfrm>
            <a:off x="-32" y="42862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30</a:t>
            </a:r>
            <a:endParaRPr lang="ru-RU" sz="2000" dirty="0"/>
          </a:p>
        </p:txBody>
      </p:sp>
      <p:sp>
        <p:nvSpPr>
          <p:cNvPr id="319" name="TextBox 318"/>
          <p:cNvSpPr txBox="1"/>
          <p:nvPr/>
        </p:nvSpPr>
        <p:spPr>
          <a:xfrm>
            <a:off x="-32" y="314324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50</a:t>
            </a:r>
            <a:endParaRPr lang="ru-RU" sz="2000" dirty="0"/>
          </a:p>
        </p:txBody>
      </p:sp>
      <p:grpSp>
        <p:nvGrpSpPr>
          <p:cNvPr id="6" name="Группа 8"/>
          <p:cNvGrpSpPr/>
          <p:nvPr/>
        </p:nvGrpSpPr>
        <p:grpSpPr>
          <a:xfrm>
            <a:off x="428596" y="2212966"/>
            <a:ext cx="4000528" cy="4002116"/>
            <a:chOff x="1285852" y="1571612"/>
            <a:chExt cx="4000528" cy="4002116"/>
          </a:xfrm>
        </p:grpSpPr>
        <p:grpSp>
          <p:nvGrpSpPr>
            <p:cNvPr id="8" name="Группа 48"/>
            <p:cNvGrpSpPr/>
            <p:nvPr/>
          </p:nvGrpSpPr>
          <p:grpSpPr>
            <a:xfrm>
              <a:off x="1285852" y="1571612"/>
              <a:ext cx="4000528" cy="4001323"/>
              <a:chOff x="1285852" y="1571612"/>
              <a:chExt cx="4000528" cy="4001323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141653" y="3571479"/>
                <a:ext cx="4001322" cy="1589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1285852" y="214311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Прямоугольник 72"/>
              <p:cNvSpPr/>
              <p:nvPr/>
            </p:nvSpPr>
            <p:spPr>
              <a:xfrm>
                <a:off x="1285852" y="1571612"/>
                <a:ext cx="4000528" cy="4000528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285852" y="242886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1285852" y="2714620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1285852" y="3000372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1285852" y="328612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>
                <a:endCxn id="73" idx="3"/>
              </p:cNvCxnSpPr>
              <p:nvPr/>
            </p:nvCxnSpPr>
            <p:spPr>
              <a:xfrm>
                <a:off x="1285852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1285852" y="385762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1285852" y="4143380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1285852" y="4429132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285852" y="471488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1285852" y="500063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1285852" y="528638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>
                <a:off x="2713818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428066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5400000">
                <a:off x="2142314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5400000">
                <a:off x="1856562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5400000">
                <a:off x="1571604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>
                <a:stCxn id="73" idx="0"/>
              </p:cNvCxnSpPr>
              <p:nvPr/>
            </p:nvCxnSpPr>
            <p:spPr>
              <a:xfrm rot="16200000" flipH="1">
                <a:off x="1285852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5400000">
                <a:off x="1000100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5400000">
                <a:off x="714348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5400000">
                <a:off x="428596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5400000">
                <a:off x="-143305" y="3571479"/>
                <a:ext cx="400052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5400000">
                <a:off x="-429057" y="3571479"/>
                <a:ext cx="400052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1285852" y="185736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5400000">
                <a:off x="3000364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Прямая со стрелкой 68"/>
            <p:cNvCxnSpPr/>
            <p:nvPr/>
          </p:nvCxnSpPr>
          <p:spPr>
            <a:xfrm rot="16200000" flipV="1">
              <a:off x="-713618" y="3571082"/>
              <a:ext cx="400052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>
              <a:off x="1285852" y="5572140"/>
              <a:ext cx="400052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-32" y="48577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-32" y="371475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40</a:t>
            </a:r>
            <a:endParaRPr lang="ru-RU" sz="2000" dirty="0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-785851" y="4572011"/>
            <a:ext cx="2857524" cy="428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16200000" flipH="1">
            <a:off x="-285784" y="4500570"/>
            <a:ext cx="285752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000100" y="4500570"/>
            <a:ext cx="285752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57158" y="4429132"/>
            <a:ext cx="2857520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 descr="E:\FILES\PFILES\MSOFFICE\MEDIA\CNTCD1\Animated\j031809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1500230" y="5429264"/>
            <a:ext cx="1287383" cy="823914"/>
          </a:xfrm>
          <a:prstGeom prst="rect">
            <a:avLst/>
          </a:prstGeom>
          <a:noFill/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6244E-6 L 0.89289 0.0053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00" y="3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14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оптовом магазине сахар-песок продается на следующих условиях: первые 30 кг по цене 20 р. за килограмм, а далее – по цене 10 р. за килограмм. Какой график соответствует этим условиям?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00958" y="414338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72396" y="5286388"/>
            <a:ext cx="5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00958" y="2428868"/>
            <a:ext cx="642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00958" y="3357562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grpSp>
        <p:nvGrpSpPr>
          <p:cNvPr id="6" name="Группа 257"/>
          <p:cNvGrpSpPr/>
          <p:nvPr/>
        </p:nvGrpSpPr>
        <p:grpSpPr>
          <a:xfrm>
            <a:off x="357158" y="1857363"/>
            <a:ext cx="3500462" cy="2267381"/>
            <a:chOff x="285720" y="2000239"/>
            <a:chExt cx="3500462" cy="2267381"/>
          </a:xfrm>
        </p:grpSpPr>
        <p:grpSp>
          <p:nvGrpSpPr>
            <p:cNvPr id="8" name="Группа 98"/>
            <p:cNvGrpSpPr/>
            <p:nvPr/>
          </p:nvGrpSpPr>
          <p:grpSpPr>
            <a:xfrm>
              <a:off x="285720" y="2000239"/>
              <a:ext cx="3500462" cy="2267381"/>
              <a:chOff x="3571868" y="1785925"/>
              <a:chExt cx="3500462" cy="2267381"/>
            </a:xfrm>
          </p:grpSpPr>
          <p:grpSp>
            <p:nvGrpSpPr>
              <p:cNvPr id="10" name="Группа 82"/>
              <p:cNvGrpSpPr/>
              <p:nvPr/>
            </p:nvGrpSpPr>
            <p:grpSpPr>
              <a:xfrm>
                <a:off x="3571868" y="1785925"/>
                <a:ext cx="3500462" cy="2267381"/>
                <a:chOff x="3214678" y="2500305"/>
                <a:chExt cx="3500462" cy="2267381"/>
              </a:xfrm>
            </p:grpSpPr>
            <p:grpSp>
              <p:nvGrpSpPr>
                <p:cNvPr id="11" name="Группа 9"/>
                <p:cNvGrpSpPr/>
                <p:nvPr/>
              </p:nvGrpSpPr>
              <p:grpSpPr>
                <a:xfrm>
                  <a:off x="3643306" y="2500305"/>
                  <a:ext cx="2286017" cy="2226541"/>
                  <a:chOff x="1059937" y="3294377"/>
                  <a:chExt cx="2581780" cy="2277765"/>
                </a:xfrm>
              </p:grpSpPr>
              <p:grpSp>
                <p:nvGrpSpPr>
                  <p:cNvPr id="14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5" name="Прямоугольник 14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>
                      <a:endCxn id="15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28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" name="Прямая со стрелкой 11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 стрелкой 12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534297" y="400050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1600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357554" y="3714752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10</a:t>
                  </a:r>
                  <a:endParaRPr lang="ru-RU" sz="16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357554" y="3143248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20</a:t>
                  </a:r>
                  <a:endParaRPr lang="ru-RU" sz="1600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4143372" y="4429132"/>
                  <a:ext cx="57150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20</a:t>
                  </a:r>
                  <a:endParaRPr lang="ru-RU" sz="1600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4643438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40</a:t>
                  </a:r>
                  <a:endParaRPr lang="ru-RU" sz="1600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143504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60</a:t>
                  </a:r>
                  <a:endParaRPr lang="ru-RU" sz="1600" dirty="0"/>
                </a:p>
              </p:txBody>
            </p:sp>
            <p:sp>
              <p:nvSpPr>
                <p:cNvPr id="41" name="Прямоугольник 40"/>
                <p:cNvSpPr/>
                <p:nvPr/>
              </p:nvSpPr>
              <p:spPr>
                <a:xfrm rot="16200000">
                  <a:off x="2633856" y="3081128"/>
                  <a:ext cx="150019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Стоимость, </a:t>
                  </a:r>
                  <a:r>
                    <a:rPr lang="ru-RU" sz="1600" i="1" dirty="0" err="1" smtClean="0">
                      <a:solidFill>
                        <a:prstClr val="black"/>
                      </a:solidFill>
                    </a:rPr>
                    <a:t>р</a:t>
                  </a:r>
                  <a:endParaRPr lang="ru-RU" sz="1600" dirty="0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5572132" y="4429132"/>
                  <a:ext cx="114300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Масса, кг</a:t>
                  </a:r>
                  <a:endParaRPr lang="ru-RU" sz="1600" dirty="0"/>
                </a:p>
              </p:txBody>
            </p:sp>
          </p:grp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4143372" y="2643182"/>
                <a:ext cx="85725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4964052" y="3170680"/>
                <a:ext cx="121444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4" name="TextBox 253"/>
            <p:cNvSpPr txBox="1"/>
            <p:nvPr/>
          </p:nvSpPr>
          <p:spPr>
            <a:xfrm>
              <a:off x="2357422" y="2071678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</p:grpSp>
      <p:grpSp>
        <p:nvGrpSpPr>
          <p:cNvPr id="16" name="Группа 258"/>
          <p:cNvGrpSpPr/>
          <p:nvPr/>
        </p:nvGrpSpPr>
        <p:grpSpPr>
          <a:xfrm>
            <a:off x="500034" y="4357693"/>
            <a:ext cx="2571770" cy="2269095"/>
            <a:chOff x="3214678" y="1857363"/>
            <a:chExt cx="2571770" cy="2269095"/>
          </a:xfrm>
        </p:grpSpPr>
        <p:grpSp>
          <p:nvGrpSpPr>
            <p:cNvPr id="17" name="Группа 99"/>
            <p:cNvGrpSpPr/>
            <p:nvPr/>
          </p:nvGrpSpPr>
          <p:grpSpPr>
            <a:xfrm>
              <a:off x="3214678" y="1857363"/>
              <a:ext cx="2571770" cy="2269095"/>
              <a:chOff x="3714744" y="1785925"/>
              <a:chExt cx="2571770" cy="2269095"/>
            </a:xfrm>
          </p:grpSpPr>
          <p:grpSp>
            <p:nvGrpSpPr>
              <p:cNvPr id="18" name="Группа 100"/>
              <p:cNvGrpSpPr/>
              <p:nvPr/>
            </p:nvGrpSpPr>
            <p:grpSpPr>
              <a:xfrm>
                <a:off x="3714744" y="1785925"/>
                <a:ext cx="2571770" cy="2269095"/>
                <a:chOff x="3357554" y="2500305"/>
                <a:chExt cx="2571770" cy="2269095"/>
              </a:xfrm>
            </p:grpSpPr>
            <p:grpSp>
              <p:nvGrpSpPr>
                <p:cNvPr id="26" name="Группа 104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30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21" name="Прямоугольник 120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122" name="Прямая соединительная линия 121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Прямая соединительная линия 122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Прямая соединительная линия 123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Прямая соединительная линия 124"/>
                    <p:cNvCxnSpPr>
                      <a:endCxn id="121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Прямая соединительная линия 125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Прямая соединительная линия 126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Прямая соединительная линия 127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Прямая соединительная линия 128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Прямая соединительная линия 129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Прямая соединительная линия 130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Прямая соединительная линия 131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Прямая соединительная линия 132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Прямая соединительная линия 133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Прямая соединительная линия 134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9" name="Прямая со стрелкой 118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Прямая со стрелкой 119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TextBox 105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357554" y="3714752"/>
                  <a:ext cx="6247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10</a:t>
                  </a:r>
                  <a:endParaRPr lang="ru-RU" sz="1600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3357554" y="3143248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20</a:t>
                  </a:r>
                  <a:endParaRPr lang="ru-RU" sz="1600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149033" y="4430846"/>
                  <a:ext cx="47611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20</a:t>
                  </a:r>
                  <a:endParaRPr lang="ru-RU" sz="1600" dirty="0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4643438" y="4429132"/>
                  <a:ext cx="57150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40</a:t>
                  </a:r>
                  <a:endParaRPr lang="ru-RU" sz="16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132646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60</a:t>
                  </a:r>
                  <a:endParaRPr lang="ru-RU" sz="1600" dirty="0"/>
                </a:p>
              </p:txBody>
            </p:sp>
          </p:grp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4159066" y="2607289"/>
                <a:ext cx="770124" cy="54510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4929190" y="3152392"/>
                <a:ext cx="100013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TextBox 254"/>
            <p:cNvSpPr txBox="1"/>
            <p:nvPr/>
          </p:nvSpPr>
          <p:spPr>
            <a:xfrm>
              <a:off x="4786314" y="1857364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Б</a:t>
              </a:r>
              <a:endParaRPr lang="ru-RU" sz="2800" b="1" dirty="0"/>
            </a:p>
          </p:txBody>
        </p:sp>
      </p:grpSp>
      <p:grpSp>
        <p:nvGrpSpPr>
          <p:cNvPr id="31" name="Группа 259"/>
          <p:cNvGrpSpPr/>
          <p:nvPr/>
        </p:nvGrpSpPr>
        <p:grpSpPr>
          <a:xfrm>
            <a:off x="3286116" y="1857363"/>
            <a:ext cx="2786084" cy="2267381"/>
            <a:chOff x="5786446" y="1785925"/>
            <a:chExt cx="2786084" cy="2267381"/>
          </a:xfrm>
        </p:grpSpPr>
        <p:grpSp>
          <p:nvGrpSpPr>
            <p:cNvPr id="224" name="Группа 136"/>
            <p:cNvGrpSpPr/>
            <p:nvPr/>
          </p:nvGrpSpPr>
          <p:grpSpPr>
            <a:xfrm>
              <a:off x="5786446" y="1785925"/>
              <a:ext cx="2786084" cy="2267381"/>
              <a:chOff x="3500430" y="1785925"/>
              <a:chExt cx="2786084" cy="2267381"/>
            </a:xfrm>
          </p:grpSpPr>
          <p:grpSp>
            <p:nvGrpSpPr>
              <p:cNvPr id="225" name="Группа 137"/>
              <p:cNvGrpSpPr/>
              <p:nvPr/>
            </p:nvGrpSpPr>
            <p:grpSpPr>
              <a:xfrm>
                <a:off x="3500430" y="1785925"/>
                <a:ext cx="2786084" cy="2267381"/>
                <a:chOff x="3143240" y="2500305"/>
                <a:chExt cx="2786084" cy="2267381"/>
              </a:xfrm>
            </p:grpSpPr>
            <p:grpSp>
              <p:nvGrpSpPr>
                <p:cNvPr id="226" name="Группа 141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227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58" name="Прямоугольник 157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159" name="Прямая соединительная линия 15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Прямая соединительная линия 15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Прямая соединительная линия 16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Прямая соединительная линия 161"/>
                    <p:cNvCxnSpPr>
                      <a:endCxn id="158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Прямая соединительная линия 16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Прямая соединительная линия 16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Прямая соединительная линия 16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Прямая соединительная линия 165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Прямая соединительная линия 166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Прямая соединительная линия 167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Прямая соединительная линия 168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Прямая соединительная линия 169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Прямая соединительная линия 170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Прямая соединительная линия 171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6" name="Прямая со стрелкой 155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Прямая со стрелкой 156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3" name="TextBox 142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3286116" y="4000504"/>
                  <a:ext cx="6925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200</a:t>
                  </a:r>
                  <a:endParaRPr lang="ru-RU" sz="1600" dirty="0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3251254" y="3429000"/>
                  <a:ext cx="6247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600</a:t>
                  </a:r>
                  <a:endParaRPr lang="ru-RU" sz="1600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3143240" y="2857496"/>
                  <a:ext cx="7676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1000</a:t>
                  </a:r>
                  <a:endParaRPr lang="ru-RU" sz="1600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4143372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20</a:t>
                  </a:r>
                  <a:endParaRPr lang="ru-RU" sz="16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4643438" y="4429132"/>
                  <a:ext cx="57150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40</a:t>
                  </a:r>
                  <a:endParaRPr lang="ru-RU" sz="16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5143504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60</a:t>
                  </a:r>
                  <a:endParaRPr lang="ru-RU" sz="1600" dirty="0"/>
                </a:p>
              </p:txBody>
            </p:sp>
          </p:grpSp>
          <p:cxnSp>
            <p:nvCxnSpPr>
              <p:cNvPr id="139" name="Прямая соединительная линия 138"/>
              <p:cNvCxnSpPr/>
              <p:nvPr/>
            </p:nvCxnSpPr>
            <p:spPr>
              <a:xfrm rot="5400000" flipH="1" flipV="1">
                <a:off x="4167801" y="2930786"/>
                <a:ext cx="797108" cy="77082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flipV="1">
                <a:off x="4929190" y="2357430"/>
                <a:ext cx="1071570" cy="57150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" name="TextBox 255"/>
            <p:cNvSpPr txBox="1"/>
            <p:nvPr/>
          </p:nvSpPr>
          <p:spPr>
            <a:xfrm>
              <a:off x="7643834" y="178592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</p:grpSp>
      <p:grpSp>
        <p:nvGrpSpPr>
          <p:cNvPr id="228" name="Группа 260"/>
          <p:cNvGrpSpPr/>
          <p:nvPr/>
        </p:nvGrpSpPr>
        <p:grpSpPr>
          <a:xfrm>
            <a:off x="3681054" y="4357693"/>
            <a:ext cx="2391146" cy="2244803"/>
            <a:chOff x="4109682" y="3071809"/>
            <a:chExt cx="2391146" cy="2244803"/>
          </a:xfrm>
        </p:grpSpPr>
        <p:grpSp>
          <p:nvGrpSpPr>
            <p:cNvPr id="229" name="Группа 216"/>
            <p:cNvGrpSpPr/>
            <p:nvPr/>
          </p:nvGrpSpPr>
          <p:grpSpPr>
            <a:xfrm>
              <a:off x="4109682" y="3071809"/>
              <a:ext cx="2391146" cy="2244803"/>
              <a:chOff x="3895368" y="1785925"/>
              <a:chExt cx="2391146" cy="2244803"/>
            </a:xfrm>
          </p:grpSpPr>
          <p:grpSp>
            <p:nvGrpSpPr>
              <p:cNvPr id="230" name="Группа 218"/>
              <p:cNvGrpSpPr/>
              <p:nvPr/>
            </p:nvGrpSpPr>
            <p:grpSpPr>
              <a:xfrm>
                <a:off x="3895368" y="1785925"/>
                <a:ext cx="2391146" cy="2244803"/>
                <a:chOff x="3538178" y="2500305"/>
                <a:chExt cx="2391146" cy="2244803"/>
              </a:xfrm>
            </p:grpSpPr>
            <p:grpSp>
              <p:nvGrpSpPr>
                <p:cNvPr id="231" name="Группа 221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232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238" name="Прямоугольник 237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239" name="Прямая соединительная линия 23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Прямая соединительная линия 23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Прямая соединительная линия 24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Прямая соединительная линия 241"/>
                    <p:cNvCxnSpPr>
                      <a:endCxn id="238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Прямая соединительная линия 24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Прямая соединительная линия 24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Прямая соединительная линия 24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6" name="Прямая соединительная линия 245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Прямая соединительная линия 246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Прямая соединительная линия 247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Прямая соединительная линия 248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Прямая соединительная линия 249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Прямая соединительная линия 250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Прямая соединительная линия 251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6" name="Прямая со стрелкой 235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Прямая со стрелкой 236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3" name="TextBox 222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</p:grpSp>
          <p:cxnSp>
            <p:nvCxnSpPr>
              <p:cNvPr id="220" name="Прямая соединительная линия 219"/>
              <p:cNvCxnSpPr/>
              <p:nvPr/>
            </p:nvCxnSpPr>
            <p:spPr>
              <a:xfrm flipV="1">
                <a:off x="4158364" y="2357430"/>
                <a:ext cx="1913834" cy="13686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TextBox 256"/>
            <p:cNvSpPr txBox="1"/>
            <p:nvPr/>
          </p:nvSpPr>
          <p:spPr>
            <a:xfrm>
              <a:off x="5715008" y="321468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Г</a:t>
              </a:r>
              <a:endParaRPr lang="ru-RU" sz="2800" b="1" dirty="0"/>
            </a:p>
          </p:txBody>
        </p:sp>
      </p:grpSp>
      <p:sp>
        <p:nvSpPr>
          <p:cNvPr id="7" name="Выноска-облако 6"/>
          <p:cNvSpPr/>
          <p:nvPr/>
        </p:nvSpPr>
        <p:spPr>
          <a:xfrm>
            <a:off x="5786446" y="142852"/>
            <a:ext cx="3071834" cy="2000264"/>
          </a:xfrm>
          <a:prstGeom prst="cloudCallout">
            <a:avLst>
              <a:gd name="adj1" fmla="val 12590"/>
              <a:gd name="adj2" fmla="val 15339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 rot="16200000">
            <a:off x="2509616" y="2438186"/>
            <a:ext cx="15001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</a:rPr>
              <a:t>Стоимость, </a:t>
            </a:r>
            <a:r>
              <a:rPr lang="ru-RU" sz="1600" i="1" dirty="0" err="1" smtClean="0">
                <a:solidFill>
                  <a:prstClr val="black"/>
                </a:solidFill>
              </a:rPr>
              <a:t>р</a:t>
            </a:r>
            <a:endParaRPr lang="ru-RU" sz="1600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5643570" y="3786190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</a:rPr>
              <a:t>Масса, кг</a:t>
            </a:r>
            <a:endParaRPr lang="ru-RU" sz="1600" dirty="0"/>
          </a:p>
        </p:txBody>
      </p:sp>
      <p:sp>
        <p:nvSpPr>
          <p:cNvPr id="195" name="Прямоугольник 194"/>
          <p:cNvSpPr/>
          <p:nvPr/>
        </p:nvSpPr>
        <p:spPr>
          <a:xfrm>
            <a:off x="2714612" y="6357958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</a:rPr>
              <a:t>Масса, кг</a:t>
            </a:r>
            <a:endParaRPr lang="ru-RU" sz="1600" dirty="0"/>
          </a:p>
        </p:txBody>
      </p:sp>
      <p:sp>
        <p:nvSpPr>
          <p:cNvPr id="196" name="Прямоугольник 195"/>
          <p:cNvSpPr/>
          <p:nvPr/>
        </p:nvSpPr>
        <p:spPr>
          <a:xfrm rot="16200000">
            <a:off x="-276466" y="4795640"/>
            <a:ext cx="15001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</a:rPr>
              <a:t>Стоимость, </a:t>
            </a:r>
            <a:r>
              <a:rPr lang="ru-RU" sz="1600" i="1" dirty="0" err="1" smtClean="0">
                <a:solidFill>
                  <a:prstClr val="black"/>
                </a:solidFill>
              </a:rPr>
              <a:t>р</a:t>
            </a:r>
            <a:endParaRPr lang="ru-RU" sz="1600" dirty="0"/>
          </a:p>
        </p:txBody>
      </p:sp>
      <p:sp>
        <p:nvSpPr>
          <p:cNvPr id="197" name="Прямоугольник 196"/>
          <p:cNvSpPr/>
          <p:nvPr/>
        </p:nvSpPr>
        <p:spPr>
          <a:xfrm rot="16200000">
            <a:off x="2490980" y="4867078"/>
            <a:ext cx="15001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</a:rPr>
              <a:t>Стоимость, </a:t>
            </a:r>
            <a:r>
              <a:rPr lang="ru-RU" sz="1600" i="1" dirty="0" err="1" smtClean="0">
                <a:solidFill>
                  <a:prstClr val="black"/>
                </a:solidFill>
              </a:rPr>
              <a:t>р</a:t>
            </a:r>
            <a:endParaRPr lang="ru-RU" sz="1600" dirty="0"/>
          </a:p>
        </p:txBody>
      </p:sp>
      <p:sp>
        <p:nvSpPr>
          <p:cNvPr id="198" name="TextBox 197"/>
          <p:cNvSpPr txBox="1"/>
          <p:nvPr/>
        </p:nvSpPr>
        <p:spPr>
          <a:xfrm>
            <a:off x="3428992" y="5857892"/>
            <a:ext cx="6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200</a:t>
            </a:r>
            <a:endParaRPr lang="ru-RU" sz="1600" dirty="0"/>
          </a:p>
        </p:txBody>
      </p:sp>
      <p:sp>
        <p:nvSpPr>
          <p:cNvPr id="199" name="TextBox 198"/>
          <p:cNvSpPr txBox="1"/>
          <p:nvPr/>
        </p:nvSpPr>
        <p:spPr>
          <a:xfrm>
            <a:off x="3394130" y="5286388"/>
            <a:ext cx="624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600</a:t>
            </a:r>
            <a:endParaRPr lang="ru-RU" sz="1600" dirty="0"/>
          </a:p>
        </p:txBody>
      </p:sp>
      <p:sp>
        <p:nvSpPr>
          <p:cNvPr id="200" name="TextBox 199"/>
          <p:cNvSpPr txBox="1"/>
          <p:nvPr/>
        </p:nvSpPr>
        <p:spPr>
          <a:xfrm>
            <a:off x="3286116" y="4714884"/>
            <a:ext cx="767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1000</a:t>
            </a:r>
            <a:endParaRPr lang="ru-RU" sz="1600" dirty="0"/>
          </a:p>
        </p:txBody>
      </p:sp>
      <p:sp>
        <p:nvSpPr>
          <p:cNvPr id="201" name="TextBox 200"/>
          <p:cNvSpPr txBox="1"/>
          <p:nvPr/>
        </p:nvSpPr>
        <p:spPr>
          <a:xfrm>
            <a:off x="4286248" y="628652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</a:t>
            </a:r>
            <a:endParaRPr lang="ru-RU" sz="1600" dirty="0"/>
          </a:p>
        </p:txBody>
      </p:sp>
      <p:sp>
        <p:nvSpPr>
          <p:cNvPr id="202" name="TextBox 201"/>
          <p:cNvSpPr txBox="1"/>
          <p:nvPr/>
        </p:nvSpPr>
        <p:spPr>
          <a:xfrm>
            <a:off x="4786314" y="6286520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40</a:t>
            </a:r>
            <a:endParaRPr lang="ru-RU" sz="16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286380" y="628652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60</a:t>
            </a:r>
            <a:endParaRPr lang="ru-RU" sz="1600" dirty="0"/>
          </a:p>
        </p:txBody>
      </p:sp>
      <p:sp>
        <p:nvSpPr>
          <p:cNvPr id="204" name="Прямоугольник 203"/>
          <p:cNvSpPr/>
          <p:nvPr/>
        </p:nvSpPr>
        <p:spPr>
          <a:xfrm>
            <a:off x="5715008" y="6286520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</a:rPr>
              <a:t>Масса, кг</a:t>
            </a:r>
            <a:endParaRPr lang="ru-RU" sz="1600" dirty="0"/>
          </a:p>
        </p:txBody>
      </p:sp>
      <p:pic>
        <p:nvPicPr>
          <p:cNvPr id="266" name="Picture 2" descr="E:\FILES\PFILES\MSOFFICE\MEDIA\CNTCD1\ClipArt1\j01992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857760"/>
            <a:ext cx="1617761" cy="1785950"/>
          </a:xfrm>
          <a:prstGeom prst="rect">
            <a:avLst/>
          </a:prstGeom>
          <a:noFill/>
        </p:spPr>
      </p:pic>
      <p:sp>
        <p:nvSpPr>
          <p:cNvPr id="145" name="Номер слайда 144"/>
          <p:cNvSpPr>
            <a:spLocks noGrp="1"/>
          </p:cNvSpPr>
          <p:nvPr>
            <p:ph type="sldNum" sz="quarter" idx="12"/>
          </p:nvPr>
        </p:nvSpPr>
        <p:spPr>
          <a:xfrm>
            <a:off x="6796118" y="6356350"/>
            <a:ext cx="2133600" cy="365125"/>
          </a:xfrm>
        </p:spPr>
        <p:txBody>
          <a:bodyPr/>
          <a:lstStyle/>
          <a:p>
            <a:fld id="{05F96AB8-D2FC-46F0-966E-D23CA8782A1A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47" name="TextBox 146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" y="-24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Для наполнения бассейна водой сначала был открыт один кран, через который вода поступала в бассейн со скоростью 50 л в минуту. Через 8 мин был открыт еще один такой же кран. Какой график описывает процесс наполнения бассейна водой?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00958" y="4286256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72396" y="5286388"/>
            <a:ext cx="5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00958" y="2357430"/>
            <a:ext cx="642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00958" y="3357562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grpSp>
        <p:nvGrpSpPr>
          <p:cNvPr id="6" name="Группа 257"/>
          <p:cNvGrpSpPr/>
          <p:nvPr/>
        </p:nvGrpSpPr>
        <p:grpSpPr>
          <a:xfrm>
            <a:off x="285720" y="1714488"/>
            <a:ext cx="6143668" cy="4910586"/>
            <a:chOff x="214282" y="1857364"/>
            <a:chExt cx="6143668" cy="4910586"/>
          </a:xfrm>
        </p:grpSpPr>
        <p:grpSp>
          <p:nvGrpSpPr>
            <p:cNvPr id="8" name="Группа 98"/>
            <p:cNvGrpSpPr/>
            <p:nvPr/>
          </p:nvGrpSpPr>
          <p:grpSpPr>
            <a:xfrm>
              <a:off x="214282" y="1857364"/>
              <a:ext cx="6143668" cy="4910586"/>
              <a:chOff x="3500430" y="1643050"/>
              <a:chExt cx="6143668" cy="4910586"/>
            </a:xfrm>
          </p:grpSpPr>
          <p:grpSp>
            <p:nvGrpSpPr>
              <p:cNvPr id="10" name="Группа 82"/>
              <p:cNvGrpSpPr/>
              <p:nvPr/>
            </p:nvGrpSpPr>
            <p:grpSpPr>
              <a:xfrm>
                <a:off x="3500430" y="1643050"/>
                <a:ext cx="6143668" cy="4910586"/>
                <a:chOff x="3143240" y="2357430"/>
                <a:chExt cx="6143668" cy="4910586"/>
              </a:xfrm>
            </p:grpSpPr>
            <p:grpSp>
              <p:nvGrpSpPr>
                <p:cNvPr id="11" name="Группа 9"/>
                <p:cNvGrpSpPr/>
                <p:nvPr/>
              </p:nvGrpSpPr>
              <p:grpSpPr>
                <a:xfrm>
                  <a:off x="3643306" y="2500305"/>
                  <a:ext cx="2286017" cy="2226541"/>
                  <a:chOff x="1059937" y="3294377"/>
                  <a:chExt cx="2581780" cy="2277765"/>
                </a:xfrm>
              </p:grpSpPr>
              <p:grpSp>
                <p:nvGrpSpPr>
                  <p:cNvPr id="14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5" name="Прямоугольник 14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>
                      <a:endCxn id="15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28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" name="Прямая со стрелкой 11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 стрелкой 12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534297" y="400050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1600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357554" y="3714752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50</a:t>
                  </a:r>
                  <a:endParaRPr lang="ru-RU" sz="16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286116" y="3143248"/>
                  <a:ext cx="51576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100</a:t>
                  </a:r>
                  <a:endParaRPr lang="ru-RU" sz="1600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4214810" y="4429132"/>
                  <a:ext cx="35719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4</a:t>
                  </a:r>
                  <a:endParaRPr lang="ru-RU" sz="1600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4714876" y="4429132"/>
                  <a:ext cx="28575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8</a:t>
                  </a:r>
                  <a:endParaRPr lang="ru-RU" sz="1600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143504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12</a:t>
                  </a:r>
                  <a:endParaRPr lang="ru-RU" sz="1600" dirty="0"/>
                </a:p>
              </p:txBody>
            </p:sp>
            <p:sp>
              <p:nvSpPr>
                <p:cNvPr id="41" name="Прямоугольник 40"/>
                <p:cNvSpPr/>
                <p:nvPr/>
              </p:nvSpPr>
              <p:spPr>
                <a:xfrm>
                  <a:off x="3143240" y="2428868"/>
                  <a:ext cx="509384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V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л</a:t>
                  </a:r>
                  <a:endParaRPr lang="ru-RU" sz="1600" dirty="0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5572132" y="4429132"/>
                  <a:ext cx="78581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мин </a:t>
                  </a:r>
                  <a:endParaRPr lang="ru-RU" sz="1600" dirty="0"/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>
                <a:xfrm>
                  <a:off x="6215074" y="2357430"/>
                  <a:ext cx="509384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V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л</a:t>
                  </a:r>
                  <a:endParaRPr lang="ru-RU" sz="1600" dirty="0"/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8501090" y="4429132"/>
                  <a:ext cx="78581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мин </a:t>
                  </a:r>
                  <a:endParaRPr lang="ru-RU" sz="1600" dirty="0"/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>
                <a:xfrm>
                  <a:off x="8501090" y="6929462"/>
                  <a:ext cx="78581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мин </a:t>
                  </a:r>
                  <a:endParaRPr lang="ru-RU" sz="1600" dirty="0"/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>
                <a:xfrm>
                  <a:off x="5500694" y="6929462"/>
                  <a:ext cx="78581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мин </a:t>
                  </a:r>
                  <a:endParaRPr lang="ru-RU" sz="1600" dirty="0"/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>
                <a:xfrm>
                  <a:off x="3143240" y="4929198"/>
                  <a:ext cx="509384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V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л</a:t>
                  </a:r>
                  <a:endParaRPr lang="ru-RU" sz="1600" dirty="0"/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>
                <a:xfrm>
                  <a:off x="6215074" y="4929198"/>
                  <a:ext cx="509384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prstClr val="black"/>
                      </a:solidFill>
                    </a:rPr>
                    <a:t>V</a:t>
                  </a:r>
                  <a:r>
                    <a:rPr lang="ru-RU" sz="1600" i="1" dirty="0" smtClean="0">
                      <a:solidFill>
                        <a:prstClr val="black"/>
                      </a:solidFill>
                    </a:rPr>
                    <a:t>, л</a:t>
                  </a:r>
                  <a:endParaRPr lang="ru-RU" sz="1600" dirty="0"/>
                </a:p>
              </p:txBody>
            </p:sp>
          </p:grp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4143372" y="3192108"/>
                <a:ext cx="107157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я соединительная линия 174"/>
              <p:cNvCxnSpPr/>
              <p:nvPr/>
            </p:nvCxnSpPr>
            <p:spPr>
              <a:xfrm>
                <a:off x="5214942" y="2631893"/>
                <a:ext cx="928694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4" name="TextBox 253"/>
            <p:cNvSpPr txBox="1"/>
            <p:nvPr/>
          </p:nvSpPr>
          <p:spPr>
            <a:xfrm>
              <a:off x="2357422" y="2071678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</p:grpSp>
      <p:grpSp>
        <p:nvGrpSpPr>
          <p:cNvPr id="16" name="Группа 258"/>
          <p:cNvGrpSpPr/>
          <p:nvPr/>
        </p:nvGrpSpPr>
        <p:grpSpPr>
          <a:xfrm>
            <a:off x="357158" y="4357693"/>
            <a:ext cx="2714646" cy="2269095"/>
            <a:chOff x="3071802" y="1857363"/>
            <a:chExt cx="2714646" cy="2269095"/>
          </a:xfrm>
        </p:grpSpPr>
        <p:grpSp>
          <p:nvGrpSpPr>
            <p:cNvPr id="17" name="Группа 99"/>
            <p:cNvGrpSpPr/>
            <p:nvPr/>
          </p:nvGrpSpPr>
          <p:grpSpPr>
            <a:xfrm>
              <a:off x="3071802" y="1857363"/>
              <a:ext cx="2714646" cy="2269095"/>
              <a:chOff x="3571868" y="1785925"/>
              <a:chExt cx="2714646" cy="2269095"/>
            </a:xfrm>
          </p:grpSpPr>
          <p:grpSp>
            <p:nvGrpSpPr>
              <p:cNvPr id="18" name="Группа 100"/>
              <p:cNvGrpSpPr/>
              <p:nvPr/>
            </p:nvGrpSpPr>
            <p:grpSpPr>
              <a:xfrm>
                <a:off x="3571868" y="1785925"/>
                <a:ext cx="2714646" cy="2269095"/>
                <a:chOff x="3214678" y="2500305"/>
                <a:chExt cx="2714646" cy="2269095"/>
              </a:xfrm>
            </p:grpSpPr>
            <p:grpSp>
              <p:nvGrpSpPr>
                <p:cNvPr id="26" name="Группа 104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30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21" name="Прямоугольник 120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122" name="Прямая соединительная линия 121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Прямая соединительная линия 122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Прямая соединительная линия 123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Прямая соединительная линия 124"/>
                    <p:cNvCxnSpPr>
                      <a:endCxn id="121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Прямая соединительная линия 125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Прямая соединительная линия 126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Прямая соединительная линия 127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Прямая соединительная линия 128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Прямая соединительная линия 129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Прямая соединительная линия 130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Прямая соединительная линия 131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Прямая соединительная линия 132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Прямая соединительная линия 133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Прямая соединительная линия 134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9" name="Прямая со стрелкой 118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Прямая со стрелкой 119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TextBox 105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357554" y="3714752"/>
                  <a:ext cx="6247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50</a:t>
                  </a:r>
                  <a:endParaRPr lang="ru-RU" sz="1600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3214678" y="3143248"/>
                  <a:ext cx="58719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100</a:t>
                  </a:r>
                  <a:endParaRPr lang="ru-RU" sz="1600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220471" y="4430846"/>
                  <a:ext cx="35152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4</a:t>
                  </a:r>
                  <a:endParaRPr lang="ru-RU" sz="1600" dirty="0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4714876" y="4429132"/>
                  <a:ext cx="35719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8</a:t>
                  </a:r>
                  <a:endParaRPr lang="ru-RU" sz="16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132646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12</a:t>
                  </a:r>
                  <a:endParaRPr lang="ru-RU" sz="1600" dirty="0"/>
                </a:p>
              </p:txBody>
            </p:sp>
          </p:grpSp>
          <p:cxnSp>
            <p:nvCxnSpPr>
              <p:cNvPr id="102" name="Прямая соединительная линия 101"/>
              <p:cNvCxnSpPr/>
              <p:nvPr/>
            </p:nvCxnSpPr>
            <p:spPr>
              <a:xfrm flipV="1">
                <a:off x="4143372" y="2643182"/>
                <a:ext cx="1071570" cy="50006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5214942" y="2643182"/>
                <a:ext cx="100013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TextBox 254"/>
            <p:cNvSpPr txBox="1"/>
            <p:nvPr/>
          </p:nvSpPr>
          <p:spPr>
            <a:xfrm>
              <a:off x="4786314" y="1857364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Б</a:t>
              </a:r>
              <a:endParaRPr lang="ru-RU" sz="2800" b="1" dirty="0"/>
            </a:p>
          </p:txBody>
        </p:sp>
      </p:grpSp>
      <p:grpSp>
        <p:nvGrpSpPr>
          <p:cNvPr id="31" name="Группа 259"/>
          <p:cNvGrpSpPr/>
          <p:nvPr/>
        </p:nvGrpSpPr>
        <p:grpSpPr>
          <a:xfrm>
            <a:off x="3286116" y="1857363"/>
            <a:ext cx="2786084" cy="2267381"/>
            <a:chOff x="5786446" y="1785925"/>
            <a:chExt cx="2786084" cy="2267381"/>
          </a:xfrm>
        </p:grpSpPr>
        <p:grpSp>
          <p:nvGrpSpPr>
            <p:cNvPr id="224" name="Группа 136"/>
            <p:cNvGrpSpPr/>
            <p:nvPr/>
          </p:nvGrpSpPr>
          <p:grpSpPr>
            <a:xfrm>
              <a:off x="5786446" y="1785925"/>
              <a:ext cx="2786084" cy="2267381"/>
              <a:chOff x="3500430" y="1785925"/>
              <a:chExt cx="2786084" cy="2267381"/>
            </a:xfrm>
          </p:grpSpPr>
          <p:grpSp>
            <p:nvGrpSpPr>
              <p:cNvPr id="225" name="Группа 137"/>
              <p:cNvGrpSpPr/>
              <p:nvPr/>
            </p:nvGrpSpPr>
            <p:grpSpPr>
              <a:xfrm>
                <a:off x="3500430" y="1785925"/>
                <a:ext cx="2786084" cy="2267381"/>
                <a:chOff x="3143240" y="2500305"/>
                <a:chExt cx="2786084" cy="2267381"/>
              </a:xfrm>
            </p:grpSpPr>
            <p:grpSp>
              <p:nvGrpSpPr>
                <p:cNvPr id="226" name="Группа 141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227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58" name="Прямоугольник 157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159" name="Прямая соединительная линия 15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Прямая соединительная линия 15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Прямая соединительная линия 16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Прямая соединительная линия 161"/>
                    <p:cNvCxnSpPr>
                      <a:endCxn id="158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Прямая соединительная линия 16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Прямая соединительная линия 16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Прямая соединительная линия 16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Прямая соединительная линия 165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Прямая соединительная линия 166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Прямая соединительная линия 167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Прямая соединительная линия 168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Прямая соединительная линия 169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Прямая соединительная линия 170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Прямая соединительная линия 171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6" name="Прямая со стрелкой 155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Прямая со стрелкой 156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3" name="TextBox 142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3286116" y="4000504"/>
                  <a:ext cx="6925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200</a:t>
                  </a:r>
                  <a:endParaRPr lang="ru-RU" sz="1600" dirty="0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3251254" y="3429000"/>
                  <a:ext cx="6247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600</a:t>
                  </a:r>
                  <a:endParaRPr lang="ru-RU" sz="1600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3143240" y="2857496"/>
                  <a:ext cx="7676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1000</a:t>
                  </a:r>
                  <a:endParaRPr lang="ru-RU" sz="1600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4214810" y="4429132"/>
                  <a:ext cx="28575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4</a:t>
                  </a:r>
                  <a:endParaRPr lang="ru-RU" sz="16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4714876" y="4429132"/>
                  <a:ext cx="35719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8</a:t>
                  </a:r>
                  <a:endParaRPr lang="ru-RU" sz="16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5143504" y="4429132"/>
                  <a:ext cx="5000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12</a:t>
                  </a:r>
                  <a:endParaRPr lang="ru-RU" sz="1600" dirty="0"/>
                </a:p>
              </p:txBody>
            </p:sp>
          </p:grpSp>
          <p:cxnSp>
            <p:nvCxnSpPr>
              <p:cNvPr id="139" name="Прямая соединительная линия 138"/>
              <p:cNvCxnSpPr/>
              <p:nvPr/>
            </p:nvCxnSpPr>
            <p:spPr>
              <a:xfrm flipV="1">
                <a:off x="4158364" y="3203397"/>
                <a:ext cx="1056578" cy="51135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rot="5400000" flipH="1" flipV="1">
                <a:off x="5143504" y="2285992"/>
                <a:ext cx="1000132" cy="85725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" name="TextBox 255"/>
            <p:cNvSpPr txBox="1"/>
            <p:nvPr/>
          </p:nvSpPr>
          <p:spPr>
            <a:xfrm>
              <a:off x="7643834" y="178592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</p:grpSp>
      <p:grpSp>
        <p:nvGrpSpPr>
          <p:cNvPr id="228" name="Группа 260"/>
          <p:cNvGrpSpPr/>
          <p:nvPr/>
        </p:nvGrpSpPr>
        <p:grpSpPr>
          <a:xfrm>
            <a:off x="3681054" y="4357693"/>
            <a:ext cx="2391146" cy="2244803"/>
            <a:chOff x="4109682" y="3071809"/>
            <a:chExt cx="2391146" cy="2244803"/>
          </a:xfrm>
        </p:grpSpPr>
        <p:grpSp>
          <p:nvGrpSpPr>
            <p:cNvPr id="229" name="Группа 216"/>
            <p:cNvGrpSpPr/>
            <p:nvPr/>
          </p:nvGrpSpPr>
          <p:grpSpPr>
            <a:xfrm>
              <a:off x="4109682" y="3071809"/>
              <a:ext cx="2391146" cy="2244803"/>
              <a:chOff x="3895368" y="1785925"/>
              <a:chExt cx="2391146" cy="2244803"/>
            </a:xfrm>
          </p:grpSpPr>
          <p:grpSp>
            <p:nvGrpSpPr>
              <p:cNvPr id="230" name="Группа 218"/>
              <p:cNvGrpSpPr/>
              <p:nvPr/>
            </p:nvGrpSpPr>
            <p:grpSpPr>
              <a:xfrm>
                <a:off x="3895368" y="1785925"/>
                <a:ext cx="2391146" cy="2244803"/>
                <a:chOff x="3538178" y="2500305"/>
                <a:chExt cx="2391146" cy="2244803"/>
              </a:xfrm>
            </p:grpSpPr>
            <p:grpSp>
              <p:nvGrpSpPr>
                <p:cNvPr id="231" name="Группа 221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232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238" name="Прямоугольник 237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/>
                    </a:p>
                  </p:txBody>
                </p:sp>
                <p:cxnSp>
                  <p:nvCxnSpPr>
                    <p:cNvPr id="239" name="Прямая соединительная линия 23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Прямая соединительная линия 23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Прямая соединительная линия 24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Прямая соединительная линия 241"/>
                    <p:cNvCxnSpPr>
                      <a:endCxn id="238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Прямая соединительная линия 24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Прямая соединительная линия 24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Прямая соединительная линия 24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6" name="Прямая соединительная линия 245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Прямая соединительная линия 246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Прямая соединительная линия 247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Прямая соединительная линия 248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Прямая соединительная линия 249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Прямая соединительная линия 250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Прямая соединительная линия 251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6" name="Прямая со стрелкой 235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Прямая со стрелкой 236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3" name="TextBox 222"/>
                <p:cNvSpPr txBox="1"/>
                <p:nvPr/>
              </p:nvSpPr>
              <p:spPr>
                <a:xfrm>
                  <a:off x="3538178" y="4406554"/>
                  <a:ext cx="4443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0</a:t>
                  </a:r>
                  <a:endParaRPr lang="ru-RU" sz="1600" dirty="0"/>
                </a:p>
              </p:txBody>
            </p:sp>
          </p:grpSp>
          <p:cxnSp>
            <p:nvCxnSpPr>
              <p:cNvPr id="220" name="Прямая соединительная линия 219"/>
              <p:cNvCxnSpPr/>
              <p:nvPr/>
            </p:nvCxnSpPr>
            <p:spPr>
              <a:xfrm flipV="1">
                <a:off x="4158364" y="3143248"/>
                <a:ext cx="1056578" cy="58279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 flipV="1">
                <a:off x="5214942" y="2887906"/>
                <a:ext cx="1008318" cy="25534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TextBox 256"/>
            <p:cNvSpPr txBox="1"/>
            <p:nvPr/>
          </p:nvSpPr>
          <p:spPr>
            <a:xfrm>
              <a:off x="5715008" y="3214686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Г</a:t>
              </a:r>
              <a:endParaRPr lang="ru-RU" sz="2800" b="1" dirty="0"/>
            </a:p>
          </p:txBody>
        </p:sp>
      </p:grpSp>
      <p:sp>
        <p:nvSpPr>
          <p:cNvPr id="7" name="Выноска-облако 6"/>
          <p:cNvSpPr/>
          <p:nvPr/>
        </p:nvSpPr>
        <p:spPr>
          <a:xfrm>
            <a:off x="5857884" y="214290"/>
            <a:ext cx="3071834" cy="2000264"/>
          </a:xfrm>
          <a:prstGeom prst="cloudCallout">
            <a:avLst>
              <a:gd name="adj1" fmla="val 9649"/>
              <a:gd name="adj2" fmla="val 15396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428992" y="5857892"/>
            <a:ext cx="6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200</a:t>
            </a:r>
            <a:endParaRPr lang="ru-RU" sz="1600" dirty="0"/>
          </a:p>
        </p:txBody>
      </p:sp>
      <p:sp>
        <p:nvSpPr>
          <p:cNvPr id="199" name="TextBox 198"/>
          <p:cNvSpPr txBox="1"/>
          <p:nvPr/>
        </p:nvSpPr>
        <p:spPr>
          <a:xfrm>
            <a:off x="3394130" y="5286388"/>
            <a:ext cx="624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600</a:t>
            </a:r>
            <a:endParaRPr lang="ru-RU" sz="1600" dirty="0"/>
          </a:p>
        </p:txBody>
      </p:sp>
      <p:sp>
        <p:nvSpPr>
          <p:cNvPr id="200" name="TextBox 199"/>
          <p:cNvSpPr txBox="1"/>
          <p:nvPr/>
        </p:nvSpPr>
        <p:spPr>
          <a:xfrm>
            <a:off x="3286116" y="4714884"/>
            <a:ext cx="767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1000</a:t>
            </a:r>
            <a:endParaRPr lang="ru-RU" sz="1600" dirty="0"/>
          </a:p>
        </p:txBody>
      </p:sp>
      <p:sp>
        <p:nvSpPr>
          <p:cNvPr id="201" name="TextBox 200"/>
          <p:cNvSpPr txBox="1"/>
          <p:nvPr/>
        </p:nvSpPr>
        <p:spPr>
          <a:xfrm>
            <a:off x="4357686" y="628652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202" name="TextBox 201"/>
          <p:cNvSpPr txBox="1"/>
          <p:nvPr/>
        </p:nvSpPr>
        <p:spPr>
          <a:xfrm>
            <a:off x="4857752" y="6286520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8</a:t>
            </a:r>
            <a:endParaRPr lang="ru-RU" sz="16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286380" y="628652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12</a:t>
            </a:r>
            <a:endParaRPr lang="ru-RU" sz="1600" dirty="0"/>
          </a:p>
        </p:txBody>
      </p:sp>
      <p:pic>
        <p:nvPicPr>
          <p:cNvPr id="185" name="Рисунок 184" descr="a5a8c64856533930f96ce61451c0b25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24" y="4143380"/>
            <a:ext cx="1304925" cy="1609725"/>
          </a:xfrm>
          <a:prstGeom prst="rect">
            <a:avLst/>
          </a:prstGeom>
        </p:spPr>
      </p:pic>
      <p:pic>
        <p:nvPicPr>
          <p:cNvPr id="186" name="Рисунок 185" descr="sea6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958" y="5643578"/>
            <a:ext cx="1476375" cy="933450"/>
          </a:xfrm>
          <a:prstGeom prst="rect">
            <a:avLst/>
          </a:prstGeom>
        </p:spPr>
      </p:pic>
      <p:sp>
        <p:nvSpPr>
          <p:cNvPr id="173" name="Номер слайда 1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74" name="TextBox 173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На рисунке изображен график движения автомобиля из пункта А в пункт В и автобуса из пункта В </a:t>
            </a:r>
            <a:r>
              <a:rPr lang="ru-RU" sz="2400" dirty="0" err="1" smtClean="0"/>
              <a:t>в</a:t>
            </a:r>
            <a:r>
              <a:rPr lang="ru-RU" sz="2400" dirty="0" smtClean="0"/>
              <a:t> пункт А. На сколько километров в час скорость автомобиля больше скорости автобуса?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72132" y="564357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Г. на 10 км/ч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4429132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В. Сравнить невозможно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235743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А. На 5 км/ч 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335756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Б. На 20 км/ч</a:t>
            </a:r>
            <a:endParaRPr lang="ru-RU" sz="3600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857884" y="357166"/>
            <a:ext cx="3071834" cy="2000264"/>
          </a:xfrm>
          <a:prstGeom prst="cloudCallout">
            <a:avLst>
              <a:gd name="adj1" fmla="val -42903"/>
              <a:gd name="adj2" fmla="val 1912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" name="Группа 99"/>
          <p:cNvGrpSpPr/>
          <p:nvPr/>
        </p:nvGrpSpPr>
        <p:grpSpPr>
          <a:xfrm>
            <a:off x="142844" y="2500306"/>
            <a:ext cx="4071966" cy="4043447"/>
            <a:chOff x="3728351" y="1598594"/>
            <a:chExt cx="2843913" cy="2516268"/>
          </a:xfrm>
        </p:grpSpPr>
        <p:grpSp>
          <p:nvGrpSpPr>
            <p:cNvPr id="8" name="Группа 100"/>
            <p:cNvGrpSpPr/>
            <p:nvPr/>
          </p:nvGrpSpPr>
          <p:grpSpPr>
            <a:xfrm>
              <a:off x="3728351" y="1598594"/>
              <a:ext cx="2843913" cy="2516268"/>
              <a:chOff x="3371161" y="2312974"/>
              <a:chExt cx="2843913" cy="2516268"/>
            </a:xfrm>
          </p:grpSpPr>
          <p:grpSp>
            <p:nvGrpSpPr>
              <p:cNvPr id="10" name="Группа 104"/>
              <p:cNvGrpSpPr/>
              <p:nvPr/>
            </p:nvGrpSpPr>
            <p:grpSpPr>
              <a:xfrm>
                <a:off x="3643306" y="2500305"/>
                <a:ext cx="2286018" cy="2226541"/>
                <a:chOff x="1059937" y="3294377"/>
                <a:chExt cx="2581781" cy="2277765"/>
              </a:xfrm>
            </p:grpSpPr>
            <p:grpSp>
              <p:nvGrpSpPr>
                <p:cNvPr id="11" name="Группа 48"/>
                <p:cNvGrpSpPr/>
                <p:nvPr/>
              </p:nvGrpSpPr>
              <p:grpSpPr>
                <a:xfrm>
                  <a:off x="1059937" y="3294377"/>
                  <a:ext cx="2510343" cy="2277765"/>
                  <a:chOff x="1059937" y="3294377"/>
                  <a:chExt cx="2510343" cy="2277765"/>
                </a:xfrm>
              </p:grpSpPr>
              <p:sp>
                <p:nvSpPr>
                  <p:cNvPr id="206" name="Прямоугольник 205"/>
                  <p:cNvSpPr/>
                  <p:nvPr/>
                </p:nvSpPr>
                <p:spPr>
                  <a:xfrm>
                    <a:off x="1071538" y="3294377"/>
                    <a:ext cx="2498742" cy="2277763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000"/>
                  </a:p>
                </p:txBody>
              </p:sp>
              <p:cxnSp>
                <p:nvCxnSpPr>
                  <p:cNvPr id="207" name="Прямая соединительная линия 206"/>
                  <p:cNvCxnSpPr/>
                  <p:nvPr/>
                </p:nvCxnSpPr>
                <p:spPr>
                  <a:xfrm>
                    <a:off x="1071538" y="3571876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Прямая соединительная линия 207"/>
                  <p:cNvCxnSpPr/>
                  <p:nvPr/>
                </p:nvCxnSpPr>
                <p:spPr>
                  <a:xfrm>
                    <a:off x="1071538" y="3857628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Прямая соединительная линия 208"/>
                  <p:cNvCxnSpPr/>
                  <p:nvPr/>
                </p:nvCxnSpPr>
                <p:spPr>
                  <a:xfrm>
                    <a:off x="1071538" y="4143380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Прямая соединительная линия 209"/>
                  <p:cNvCxnSpPr>
                    <a:endCxn id="206" idx="3"/>
                  </p:cNvCxnSpPr>
                  <p:nvPr/>
                </p:nvCxnSpPr>
                <p:spPr>
                  <a:xfrm>
                    <a:off x="1071538" y="4429132"/>
                    <a:ext cx="2498742" cy="4127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Прямая соединительная линия 210"/>
                  <p:cNvCxnSpPr/>
                  <p:nvPr/>
                </p:nvCxnSpPr>
                <p:spPr>
                  <a:xfrm>
                    <a:off x="1071538" y="4714884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Прямая соединительная линия 211"/>
                  <p:cNvCxnSpPr/>
                  <p:nvPr/>
                </p:nvCxnSpPr>
                <p:spPr>
                  <a:xfrm>
                    <a:off x="1071538" y="5000636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Прямая соединительная линия 212"/>
                  <p:cNvCxnSpPr/>
                  <p:nvPr/>
                </p:nvCxnSpPr>
                <p:spPr>
                  <a:xfrm rot="16200000" flipH="1">
                    <a:off x="1859436" y="4431212"/>
                    <a:ext cx="2277763" cy="4094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Прямая соединительная линия 213"/>
                  <p:cNvCxnSpPr/>
                  <p:nvPr/>
                </p:nvCxnSpPr>
                <p:spPr>
                  <a:xfrm rot="5400000">
                    <a:off x="1291304" y="4431937"/>
                    <a:ext cx="2277763" cy="2645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Прямая соединительная линия 214"/>
                  <p:cNvCxnSpPr/>
                  <p:nvPr/>
                </p:nvCxnSpPr>
                <p:spPr>
                  <a:xfrm rot="5400000">
                    <a:off x="727732" y="4433125"/>
                    <a:ext cx="2277759" cy="27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Прямая соединительная линия 215"/>
                  <p:cNvCxnSpPr/>
                  <p:nvPr/>
                </p:nvCxnSpPr>
                <p:spPr>
                  <a:xfrm rot="16200000" flipH="1">
                    <a:off x="418535" y="4419863"/>
                    <a:ext cx="2277762" cy="26792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Прямая соединительная линия 216"/>
                  <p:cNvCxnSpPr/>
                  <p:nvPr/>
                </p:nvCxnSpPr>
                <p:spPr>
                  <a:xfrm rot="5400000">
                    <a:off x="1012473" y="4433123"/>
                    <a:ext cx="2277759" cy="27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Прямая соединительная линия 217"/>
                  <p:cNvCxnSpPr/>
                  <p:nvPr/>
                </p:nvCxnSpPr>
                <p:spPr>
                  <a:xfrm rot="5400000">
                    <a:off x="1577236" y="4433123"/>
                    <a:ext cx="2277759" cy="27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Прямая соединительная линия 218"/>
                  <p:cNvCxnSpPr/>
                  <p:nvPr/>
                </p:nvCxnSpPr>
                <p:spPr>
                  <a:xfrm>
                    <a:off x="1059937" y="3294377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Прямая соединительная линия 220"/>
                  <p:cNvCxnSpPr/>
                  <p:nvPr/>
                </p:nvCxnSpPr>
                <p:spPr>
                  <a:xfrm rot="16200000" flipH="1">
                    <a:off x="2156661" y="4431214"/>
                    <a:ext cx="2277763" cy="4094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4" name="Прямая со стрелкой 203"/>
                <p:cNvCxnSpPr/>
                <p:nvPr/>
              </p:nvCxnSpPr>
              <p:spPr>
                <a:xfrm rot="16200000" flipV="1">
                  <a:off x="86157" y="4429519"/>
                  <a:ext cx="2271873" cy="15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Прямая со стрелкой 204"/>
                <p:cNvCxnSpPr/>
                <p:nvPr/>
              </p:nvCxnSpPr>
              <p:spPr>
                <a:xfrm>
                  <a:off x="1069950" y="5286388"/>
                  <a:ext cx="2571768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2" name="TextBox 181"/>
              <p:cNvSpPr txBox="1"/>
              <p:nvPr/>
            </p:nvSpPr>
            <p:spPr>
              <a:xfrm>
                <a:off x="3538178" y="4406554"/>
                <a:ext cx="44432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А</a:t>
                </a:r>
                <a:endParaRPr lang="ru-RU" sz="2000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3520841" y="4046774"/>
                <a:ext cx="44432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40</a:t>
                </a:r>
                <a:endParaRPr lang="ru-RU" sz="2000" dirty="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3470947" y="3780036"/>
                <a:ext cx="44432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80</a:t>
                </a:r>
                <a:endParaRPr lang="ru-RU" sz="2000" dirty="0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3421054" y="3468841"/>
                <a:ext cx="561268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120</a:t>
                </a:r>
                <a:endParaRPr lang="ru-RU" sz="2000" dirty="0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3371161" y="3202102"/>
                <a:ext cx="61116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160</a:t>
                </a:r>
                <a:endParaRPr lang="ru-RU" sz="2000" dirty="0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246348" y="4450207"/>
                <a:ext cx="25400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2</a:t>
                </a:r>
                <a:endParaRPr lang="ru-RU" sz="2000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738529" y="4450207"/>
                <a:ext cx="252868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4</a:t>
                </a:r>
                <a:endParaRPr lang="ru-RU" sz="2000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500350" y="4453907"/>
                <a:ext cx="249465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3</a:t>
                </a:r>
                <a:endParaRPr lang="ru-RU" sz="2000" dirty="0"/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371161" y="2312974"/>
                <a:ext cx="107153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i="1" dirty="0" smtClean="0">
                    <a:solidFill>
                      <a:prstClr val="black"/>
                    </a:solidFill>
                  </a:rPr>
                  <a:t>s</a:t>
                </a:r>
                <a:r>
                  <a:rPr lang="ru-RU" sz="2000" dirty="0" smtClean="0">
                    <a:solidFill>
                      <a:prstClr val="black"/>
                    </a:solidFill>
                  </a:rPr>
                  <a:t>,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2000" dirty="0" smtClean="0">
                    <a:solidFill>
                      <a:prstClr val="black"/>
                    </a:solidFill>
                  </a:rPr>
                  <a:t>км</a:t>
                </a:r>
                <a:endParaRPr lang="ru-RU" sz="2000" dirty="0"/>
              </a:p>
            </p:txBody>
          </p:sp>
          <p:sp>
            <p:nvSpPr>
              <p:cNvPr id="195" name="Прямоугольник 194"/>
              <p:cNvSpPr/>
              <p:nvPr/>
            </p:nvSpPr>
            <p:spPr>
              <a:xfrm>
                <a:off x="5572132" y="4429132"/>
                <a:ext cx="64294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i="1" dirty="0" smtClean="0">
                    <a:solidFill>
                      <a:prstClr val="black"/>
                    </a:solidFill>
                  </a:rPr>
                  <a:t>t</a:t>
                </a:r>
                <a:r>
                  <a:rPr lang="ru-RU" sz="2000" dirty="0" smtClean="0">
                    <a:solidFill>
                      <a:prstClr val="black"/>
                    </a:solidFill>
                  </a:rPr>
                  <a:t>, ч</a:t>
                </a:r>
                <a:endParaRPr lang="ru-RU" sz="2000" dirty="0"/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3988235" y="4446882"/>
                <a:ext cx="249466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1</a:t>
                </a:r>
                <a:endParaRPr lang="ru-RU" sz="2000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015050" y="4453907"/>
                <a:ext cx="249466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5</a:t>
                </a:r>
                <a:endParaRPr lang="ru-RU" sz="2000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5256632" y="4453907"/>
                <a:ext cx="199573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6</a:t>
                </a:r>
                <a:endParaRPr lang="ru-RU" sz="2000" dirty="0"/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3520841" y="2935364"/>
                <a:ext cx="199573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В</a:t>
                </a:r>
                <a:endParaRPr lang="ru-RU" sz="2000" dirty="0"/>
              </a:p>
            </p:txBody>
          </p:sp>
        </p:grpSp>
        <p:cxnSp>
          <p:nvCxnSpPr>
            <p:cNvPr id="178" name="Прямая соединительная линия 177"/>
            <p:cNvCxnSpPr/>
            <p:nvPr/>
          </p:nvCxnSpPr>
          <p:spPr>
            <a:xfrm rot="16200000" flipH="1">
              <a:off x="4120941" y="2380123"/>
              <a:ext cx="1385175" cy="131958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>
            <a:xfrm rot="5400000" flipH="1" flipV="1">
              <a:off x="4010901" y="2473527"/>
              <a:ext cx="1378149" cy="109765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На рисунке изображен график движения автомобиля из пункта А в пункт В и автобуса из пункта В </a:t>
            </a:r>
            <a:r>
              <a:rPr lang="ru-RU" sz="2400" dirty="0" err="1" smtClean="0"/>
              <a:t>в</a:t>
            </a:r>
            <a:r>
              <a:rPr lang="ru-RU" sz="2400" dirty="0" smtClean="0"/>
              <a:t> пункт А. На сколько километров в час скорость автомобиля больше скорости автобуса?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72132" y="335756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Б. На 20 км/ч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4429132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В. Сравнить невозможно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235743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А. На 5 км/ч 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578645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Г. На 10 км/ч</a:t>
            </a:r>
            <a:endParaRPr lang="ru-RU" sz="3600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857884" y="357166"/>
            <a:ext cx="3071834" cy="2000264"/>
          </a:xfrm>
          <a:prstGeom prst="cloudCallout">
            <a:avLst>
              <a:gd name="adj1" fmla="val -35921"/>
              <a:gd name="adj2" fmla="val 9583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" name="Группа 99"/>
          <p:cNvGrpSpPr/>
          <p:nvPr/>
        </p:nvGrpSpPr>
        <p:grpSpPr>
          <a:xfrm>
            <a:off x="142845" y="2500306"/>
            <a:ext cx="4071967" cy="4043447"/>
            <a:chOff x="3728351" y="1598594"/>
            <a:chExt cx="2843913" cy="2516268"/>
          </a:xfrm>
        </p:grpSpPr>
        <p:grpSp>
          <p:nvGrpSpPr>
            <p:cNvPr id="8" name="Группа 100"/>
            <p:cNvGrpSpPr/>
            <p:nvPr/>
          </p:nvGrpSpPr>
          <p:grpSpPr>
            <a:xfrm>
              <a:off x="3728351" y="1598594"/>
              <a:ext cx="2843913" cy="2516268"/>
              <a:chOff x="3371161" y="2312974"/>
              <a:chExt cx="2843913" cy="2516268"/>
            </a:xfrm>
          </p:grpSpPr>
          <p:grpSp>
            <p:nvGrpSpPr>
              <p:cNvPr id="10" name="Группа 104"/>
              <p:cNvGrpSpPr/>
              <p:nvPr/>
            </p:nvGrpSpPr>
            <p:grpSpPr>
              <a:xfrm>
                <a:off x="3643306" y="2500305"/>
                <a:ext cx="2286018" cy="2226541"/>
                <a:chOff x="1059937" y="3294377"/>
                <a:chExt cx="2581781" cy="2277765"/>
              </a:xfrm>
            </p:grpSpPr>
            <p:grpSp>
              <p:nvGrpSpPr>
                <p:cNvPr id="11" name="Группа 48"/>
                <p:cNvGrpSpPr/>
                <p:nvPr/>
              </p:nvGrpSpPr>
              <p:grpSpPr>
                <a:xfrm>
                  <a:off x="1059937" y="3294377"/>
                  <a:ext cx="2510343" cy="2277765"/>
                  <a:chOff x="1059937" y="3294377"/>
                  <a:chExt cx="2510343" cy="2277765"/>
                </a:xfrm>
              </p:grpSpPr>
              <p:sp>
                <p:nvSpPr>
                  <p:cNvPr id="206" name="Прямоугольник 205"/>
                  <p:cNvSpPr/>
                  <p:nvPr/>
                </p:nvSpPr>
                <p:spPr>
                  <a:xfrm>
                    <a:off x="1071538" y="3294377"/>
                    <a:ext cx="2498742" cy="2277763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000"/>
                  </a:p>
                </p:txBody>
              </p:sp>
              <p:cxnSp>
                <p:nvCxnSpPr>
                  <p:cNvPr id="207" name="Прямая соединительная линия 206"/>
                  <p:cNvCxnSpPr/>
                  <p:nvPr/>
                </p:nvCxnSpPr>
                <p:spPr>
                  <a:xfrm>
                    <a:off x="1071538" y="3571876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Прямая соединительная линия 207"/>
                  <p:cNvCxnSpPr/>
                  <p:nvPr/>
                </p:nvCxnSpPr>
                <p:spPr>
                  <a:xfrm>
                    <a:off x="1071538" y="3857628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Прямая соединительная линия 208"/>
                  <p:cNvCxnSpPr/>
                  <p:nvPr/>
                </p:nvCxnSpPr>
                <p:spPr>
                  <a:xfrm>
                    <a:off x="1071538" y="4143380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Прямая соединительная линия 209"/>
                  <p:cNvCxnSpPr>
                    <a:endCxn id="206" idx="3"/>
                  </p:cNvCxnSpPr>
                  <p:nvPr/>
                </p:nvCxnSpPr>
                <p:spPr>
                  <a:xfrm>
                    <a:off x="1071538" y="4429132"/>
                    <a:ext cx="2498742" cy="4127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Прямая соединительная линия 210"/>
                  <p:cNvCxnSpPr/>
                  <p:nvPr/>
                </p:nvCxnSpPr>
                <p:spPr>
                  <a:xfrm>
                    <a:off x="1071538" y="4714884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Прямая соединительная линия 211"/>
                  <p:cNvCxnSpPr/>
                  <p:nvPr/>
                </p:nvCxnSpPr>
                <p:spPr>
                  <a:xfrm>
                    <a:off x="1071538" y="5000636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Прямая соединительная линия 212"/>
                  <p:cNvCxnSpPr/>
                  <p:nvPr/>
                </p:nvCxnSpPr>
                <p:spPr>
                  <a:xfrm rot="16200000" flipH="1">
                    <a:off x="1859436" y="4431212"/>
                    <a:ext cx="2277763" cy="4094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Прямая соединительная линия 213"/>
                  <p:cNvCxnSpPr/>
                  <p:nvPr/>
                </p:nvCxnSpPr>
                <p:spPr>
                  <a:xfrm rot="5400000">
                    <a:off x="1291304" y="4431937"/>
                    <a:ext cx="2277763" cy="2645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Прямая соединительная линия 214"/>
                  <p:cNvCxnSpPr/>
                  <p:nvPr/>
                </p:nvCxnSpPr>
                <p:spPr>
                  <a:xfrm rot="5400000">
                    <a:off x="727732" y="4433125"/>
                    <a:ext cx="2277759" cy="27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Прямая соединительная линия 215"/>
                  <p:cNvCxnSpPr/>
                  <p:nvPr/>
                </p:nvCxnSpPr>
                <p:spPr>
                  <a:xfrm rot="16200000" flipH="1">
                    <a:off x="418535" y="4419863"/>
                    <a:ext cx="2277762" cy="26792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Прямая соединительная линия 216"/>
                  <p:cNvCxnSpPr/>
                  <p:nvPr/>
                </p:nvCxnSpPr>
                <p:spPr>
                  <a:xfrm rot="5400000">
                    <a:off x="1012473" y="4433123"/>
                    <a:ext cx="2277759" cy="27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Прямая соединительная линия 217"/>
                  <p:cNvCxnSpPr/>
                  <p:nvPr/>
                </p:nvCxnSpPr>
                <p:spPr>
                  <a:xfrm rot="5400000">
                    <a:off x="1577236" y="4433123"/>
                    <a:ext cx="2277759" cy="27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Прямая соединительная линия 218"/>
                  <p:cNvCxnSpPr/>
                  <p:nvPr/>
                </p:nvCxnSpPr>
                <p:spPr>
                  <a:xfrm>
                    <a:off x="1059937" y="3294377"/>
                    <a:ext cx="2498742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Прямая соединительная линия 220"/>
                  <p:cNvCxnSpPr/>
                  <p:nvPr/>
                </p:nvCxnSpPr>
                <p:spPr>
                  <a:xfrm rot="16200000" flipH="1">
                    <a:off x="2156661" y="4431214"/>
                    <a:ext cx="2277763" cy="4094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4" name="Прямая со стрелкой 203"/>
                <p:cNvCxnSpPr/>
                <p:nvPr/>
              </p:nvCxnSpPr>
              <p:spPr>
                <a:xfrm rot="16200000" flipV="1">
                  <a:off x="86157" y="4429519"/>
                  <a:ext cx="2271873" cy="159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Прямая со стрелкой 204"/>
                <p:cNvCxnSpPr/>
                <p:nvPr/>
              </p:nvCxnSpPr>
              <p:spPr>
                <a:xfrm>
                  <a:off x="1069950" y="5286388"/>
                  <a:ext cx="2571768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2" name="TextBox 181"/>
              <p:cNvSpPr txBox="1"/>
              <p:nvPr/>
            </p:nvSpPr>
            <p:spPr>
              <a:xfrm>
                <a:off x="3538178" y="4406554"/>
                <a:ext cx="44432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А</a:t>
                </a:r>
                <a:endParaRPr lang="ru-RU" sz="2000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3520841" y="4046774"/>
                <a:ext cx="44432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40</a:t>
                </a:r>
                <a:endParaRPr lang="ru-RU" sz="2000" dirty="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3470947" y="3780036"/>
                <a:ext cx="44432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80</a:t>
                </a:r>
                <a:endParaRPr lang="ru-RU" sz="2000" dirty="0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3421054" y="3468841"/>
                <a:ext cx="561268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120</a:t>
                </a:r>
                <a:endParaRPr lang="ru-RU" sz="2000" dirty="0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3371161" y="3202102"/>
                <a:ext cx="61116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160</a:t>
                </a:r>
                <a:endParaRPr lang="ru-RU" sz="2000" dirty="0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246348" y="4450207"/>
                <a:ext cx="254002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2</a:t>
                </a:r>
                <a:endParaRPr lang="ru-RU" sz="2000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738529" y="4450207"/>
                <a:ext cx="252868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4</a:t>
                </a:r>
                <a:endParaRPr lang="ru-RU" sz="2000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500350" y="4453907"/>
                <a:ext cx="249465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3</a:t>
                </a:r>
                <a:endParaRPr lang="ru-RU" sz="2000" dirty="0"/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371161" y="2312974"/>
                <a:ext cx="107153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i="1" dirty="0" smtClean="0">
                    <a:solidFill>
                      <a:prstClr val="black"/>
                    </a:solidFill>
                  </a:rPr>
                  <a:t>s</a:t>
                </a:r>
                <a:r>
                  <a:rPr lang="ru-RU" sz="2000" dirty="0" smtClean="0">
                    <a:solidFill>
                      <a:prstClr val="black"/>
                    </a:solidFill>
                  </a:rPr>
                  <a:t>,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2000" dirty="0" smtClean="0">
                    <a:solidFill>
                      <a:prstClr val="black"/>
                    </a:solidFill>
                  </a:rPr>
                  <a:t>км</a:t>
                </a:r>
                <a:endParaRPr lang="ru-RU" sz="2000" dirty="0"/>
              </a:p>
            </p:txBody>
          </p:sp>
          <p:sp>
            <p:nvSpPr>
              <p:cNvPr id="195" name="Прямоугольник 194"/>
              <p:cNvSpPr/>
              <p:nvPr/>
            </p:nvSpPr>
            <p:spPr>
              <a:xfrm>
                <a:off x="5572132" y="4429132"/>
                <a:ext cx="64294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i="1" dirty="0" smtClean="0">
                    <a:solidFill>
                      <a:prstClr val="black"/>
                    </a:solidFill>
                  </a:rPr>
                  <a:t>t</a:t>
                </a:r>
                <a:r>
                  <a:rPr lang="ru-RU" sz="2000" dirty="0" smtClean="0">
                    <a:solidFill>
                      <a:prstClr val="black"/>
                    </a:solidFill>
                  </a:rPr>
                  <a:t>, ч</a:t>
                </a:r>
                <a:endParaRPr lang="ru-RU" sz="2000" dirty="0"/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3988235" y="4446882"/>
                <a:ext cx="249466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1</a:t>
                </a:r>
                <a:endParaRPr lang="ru-RU" sz="2000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015050" y="4453907"/>
                <a:ext cx="249466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5</a:t>
                </a:r>
                <a:endParaRPr lang="ru-RU" sz="2000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5256632" y="4453907"/>
                <a:ext cx="199573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6</a:t>
                </a:r>
                <a:endParaRPr lang="ru-RU" sz="2000" dirty="0"/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3520841" y="2668625"/>
                <a:ext cx="199573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В</a:t>
                </a:r>
                <a:endParaRPr lang="ru-RU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371183" y="2890907"/>
                <a:ext cx="498910" cy="24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200</a:t>
                </a:r>
                <a:endParaRPr lang="ru-RU" sz="2000" dirty="0"/>
              </a:p>
            </p:txBody>
          </p:sp>
        </p:grpSp>
        <p:cxnSp>
          <p:nvCxnSpPr>
            <p:cNvPr id="178" name="Прямая соединительная линия 177"/>
            <p:cNvCxnSpPr/>
            <p:nvPr/>
          </p:nvCxnSpPr>
          <p:spPr>
            <a:xfrm rot="16200000" flipH="1">
              <a:off x="4096019" y="2098286"/>
              <a:ext cx="1696370" cy="15861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>
            <a:xfrm rot="5400000" flipH="1" flipV="1">
              <a:off x="3854014" y="2354344"/>
              <a:ext cx="1668269" cy="107399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Рисунок 49" descr="248f15ed66e267518101301caf00f1c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2214610" y="5857892"/>
            <a:ext cx="1952652" cy="647700"/>
          </a:xfrm>
          <a:prstGeom prst="rect">
            <a:avLst/>
          </a:prstGeom>
        </p:spPr>
      </p:pic>
      <p:pic>
        <p:nvPicPr>
          <p:cNvPr id="51" name="Рисунок 50" descr="0719930ba5bc2698f820a8f020105a0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-1785982" y="4857760"/>
            <a:ext cx="1323989" cy="657225"/>
          </a:xfrm>
          <a:prstGeom prst="rect">
            <a:avLst/>
          </a:prstGeom>
        </p:spPr>
      </p:pic>
      <p:sp>
        <p:nvSpPr>
          <p:cNvPr id="48" name="Номер слайда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5837E-6 L 1.00556 -0.00232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00" y="-1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5319E-6 L 0.88281 0.00624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00" y="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850112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Литература</a:t>
            </a:r>
          </a:p>
          <a:p>
            <a:r>
              <a:rPr lang="ru-RU" dirty="0" smtClean="0"/>
              <a:t>1. Кузнецова Л.В. Сборник заданий для подготовки к итоговой аттестации в 9 классе. М.: «Просвещение», 2007.</a:t>
            </a:r>
          </a:p>
          <a:p>
            <a:r>
              <a:rPr lang="ru-RU" dirty="0" smtClean="0"/>
              <a:t>2. Кузнецова Л.В. сборник заданий для проведения письменного экзамена по алгебре за курс основной школы. М.: Дрофа, 2004 г.</a:t>
            </a:r>
          </a:p>
          <a:p>
            <a:r>
              <a:rPr lang="ru-RU" dirty="0" smtClean="0"/>
              <a:t>3. Квант. №6, 1979г. </a:t>
            </a:r>
          </a:p>
          <a:p>
            <a:r>
              <a:rPr lang="en-US" dirty="0" smtClean="0">
                <a:hlinkClick r:id="rId2"/>
              </a:rPr>
              <a:t>http://smiles.33b.ru/smile.109448.html</a:t>
            </a:r>
            <a:r>
              <a:rPr lang="ru-RU" dirty="0" smtClean="0"/>
              <a:t> мяч</a:t>
            </a:r>
          </a:p>
          <a:p>
            <a:r>
              <a:rPr lang="en-US" dirty="0" smtClean="0">
                <a:hlinkClick r:id="rId3"/>
              </a:rPr>
              <a:t>http://smiles.33b.ru/smile.105147.html</a:t>
            </a:r>
            <a:r>
              <a:rPr lang="ru-RU" dirty="0" smtClean="0"/>
              <a:t> мяч</a:t>
            </a:r>
          </a:p>
          <a:p>
            <a:r>
              <a:rPr lang="en-US" dirty="0" smtClean="0">
                <a:hlinkClick r:id="rId4"/>
              </a:rPr>
              <a:t>http://smiles.33b.ru/smile.104240.html</a:t>
            </a:r>
            <a:r>
              <a:rPr lang="ru-RU" dirty="0" smtClean="0"/>
              <a:t> пловец</a:t>
            </a:r>
          </a:p>
          <a:p>
            <a:r>
              <a:rPr lang="en-US" dirty="0" smtClean="0">
                <a:hlinkClick r:id="rId5"/>
              </a:rPr>
              <a:t>http://smiles.33b.ru/smile.126577.html</a:t>
            </a:r>
            <a:r>
              <a:rPr lang="ru-RU" dirty="0" smtClean="0"/>
              <a:t> автобус</a:t>
            </a:r>
          </a:p>
          <a:p>
            <a:r>
              <a:rPr lang="en-US" dirty="0" smtClean="0">
                <a:hlinkClick r:id="rId6"/>
              </a:rPr>
              <a:t>http://smiles.33b.ru/smile.91034.html</a:t>
            </a:r>
            <a:r>
              <a:rPr lang="ru-RU" dirty="0" smtClean="0"/>
              <a:t> машина</a:t>
            </a:r>
          </a:p>
          <a:p>
            <a:r>
              <a:rPr lang="ru-RU" dirty="0" smtClean="0"/>
              <a:t>Картинки с лицензионного диска </a:t>
            </a:r>
            <a:r>
              <a:rPr lang="en-US" dirty="0" smtClean="0"/>
              <a:t>MS Office XP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Туристы отправились с турбазы на озеро, провели там 2 часа и вернулись обратно. Какой из графиков описывает зависимость пройденного туристами расстояния от времени, которое они провели в походе?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358082" y="235743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29520" y="5286388"/>
            <a:ext cx="5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4357694"/>
            <a:ext cx="642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58082" y="3357562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grpSp>
        <p:nvGrpSpPr>
          <p:cNvPr id="6" name="Группа 257"/>
          <p:cNvGrpSpPr/>
          <p:nvPr/>
        </p:nvGrpSpPr>
        <p:grpSpPr>
          <a:xfrm>
            <a:off x="214282" y="1714488"/>
            <a:ext cx="3143272" cy="2471812"/>
            <a:chOff x="142844" y="1857364"/>
            <a:chExt cx="3143272" cy="2471812"/>
          </a:xfrm>
        </p:grpSpPr>
        <p:grpSp>
          <p:nvGrpSpPr>
            <p:cNvPr id="8" name="Группа 98"/>
            <p:cNvGrpSpPr/>
            <p:nvPr/>
          </p:nvGrpSpPr>
          <p:grpSpPr>
            <a:xfrm>
              <a:off x="142844" y="1857364"/>
              <a:ext cx="3143272" cy="2471812"/>
              <a:chOff x="3428992" y="1643050"/>
              <a:chExt cx="3143272" cy="2471812"/>
            </a:xfrm>
          </p:grpSpPr>
          <p:grpSp>
            <p:nvGrpSpPr>
              <p:cNvPr id="10" name="Группа 82"/>
              <p:cNvGrpSpPr/>
              <p:nvPr/>
            </p:nvGrpSpPr>
            <p:grpSpPr>
              <a:xfrm>
                <a:off x="3428992" y="1643050"/>
                <a:ext cx="3143272" cy="2471812"/>
                <a:chOff x="3071802" y="2357430"/>
                <a:chExt cx="3143272" cy="2471812"/>
              </a:xfrm>
            </p:grpSpPr>
            <p:grpSp>
              <p:nvGrpSpPr>
                <p:cNvPr id="11" name="Группа 9"/>
                <p:cNvGrpSpPr/>
                <p:nvPr/>
              </p:nvGrpSpPr>
              <p:grpSpPr>
                <a:xfrm>
                  <a:off x="3643306" y="2500305"/>
                  <a:ext cx="2286017" cy="2226541"/>
                  <a:chOff x="1059937" y="3294377"/>
                  <a:chExt cx="2581780" cy="2277765"/>
                </a:xfrm>
              </p:grpSpPr>
              <p:grpSp>
                <p:nvGrpSpPr>
                  <p:cNvPr id="14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5" name="Прямоугольник 14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000"/>
                    </a:p>
                  </p:txBody>
                </p: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>
                      <a:endCxn id="15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28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" name="Прямая со стрелкой 11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 стрелкой 12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3538178" y="440655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0</a:t>
                  </a:r>
                  <a:endParaRPr lang="ru-RU" sz="20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534297" y="400050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538001" y="3714752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538001" y="3429000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538001" y="3143248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4</a:t>
                  </a:r>
                  <a:endParaRPr lang="ru-RU" sz="20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538001" y="2857496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5</a:t>
                  </a:r>
                  <a:endParaRPr lang="ru-RU" sz="2000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4214810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4714876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214942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41" name="Прямоугольник 40"/>
                <p:cNvSpPr/>
                <p:nvPr/>
              </p:nvSpPr>
              <p:spPr>
                <a:xfrm>
                  <a:off x="3071802" y="2357430"/>
                  <a:ext cx="107153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</a:t>
                  </a:r>
                  <a:r>
                    <a:rPr lang="en-US" sz="20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км</a:t>
                  </a:r>
                  <a:endParaRPr lang="ru-RU" sz="2000" dirty="0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5572132" y="4429132"/>
                  <a:ext cx="64294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 ч</a:t>
                  </a:r>
                  <a:endParaRPr lang="ru-RU" sz="2000" dirty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3538001" y="2586737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6</a:t>
                  </a:r>
                  <a:endParaRPr lang="ru-RU" sz="2000" dirty="0"/>
                </a:p>
              </p:txBody>
            </p:sp>
          </p:grp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4007993" y="3019157"/>
                <a:ext cx="857256" cy="5565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4703589" y="2880074"/>
                <a:ext cx="100013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16200000" flipH="1">
                <a:off x="5417967" y="3180819"/>
                <a:ext cx="857256" cy="28575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4" name="TextBox 253"/>
            <p:cNvSpPr txBox="1"/>
            <p:nvPr/>
          </p:nvSpPr>
          <p:spPr>
            <a:xfrm>
              <a:off x="2357422" y="2071678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</p:grpSp>
      <p:grpSp>
        <p:nvGrpSpPr>
          <p:cNvPr id="16" name="Группа 258"/>
          <p:cNvGrpSpPr/>
          <p:nvPr/>
        </p:nvGrpSpPr>
        <p:grpSpPr>
          <a:xfrm>
            <a:off x="214282" y="4214818"/>
            <a:ext cx="3143272" cy="2471812"/>
            <a:chOff x="2928926" y="1714488"/>
            <a:chExt cx="3143272" cy="2471812"/>
          </a:xfrm>
        </p:grpSpPr>
        <p:grpSp>
          <p:nvGrpSpPr>
            <p:cNvPr id="17" name="Группа 99"/>
            <p:cNvGrpSpPr/>
            <p:nvPr/>
          </p:nvGrpSpPr>
          <p:grpSpPr>
            <a:xfrm>
              <a:off x="2928926" y="1714488"/>
              <a:ext cx="3143272" cy="2471812"/>
              <a:chOff x="3428992" y="1643050"/>
              <a:chExt cx="3143272" cy="2471812"/>
            </a:xfrm>
          </p:grpSpPr>
          <p:grpSp>
            <p:nvGrpSpPr>
              <p:cNvPr id="18" name="Группа 100"/>
              <p:cNvGrpSpPr/>
              <p:nvPr/>
            </p:nvGrpSpPr>
            <p:grpSpPr>
              <a:xfrm>
                <a:off x="3428992" y="1643050"/>
                <a:ext cx="3143272" cy="2471812"/>
                <a:chOff x="3071802" y="2357430"/>
                <a:chExt cx="3143272" cy="2471812"/>
              </a:xfrm>
            </p:grpSpPr>
            <p:grpSp>
              <p:nvGrpSpPr>
                <p:cNvPr id="26" name="Группа 104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30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21" name="Прямоугольник 120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000"/>
                    </a:p>
                  </p:txBody>
                </p:sp>
                <p:cxnSp>
                  <p:nvCxnSpPr>
                    <p:cNvPr id="122" name="Прямая соединительная линия 121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Прямая соединительная линия 122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Прямая соединительная линия 123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Прямая соединительная линия 124"/>
                    <p:cNvCxnSpPr>
                      <a:endCxn id="121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Прямая соединительная линия 125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Прямая соединительная линия 126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Прямая соединительная линия 127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Прямая соединительная линия 128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Прямая соединительная линия 129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Прямая соединительная линия 130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Прямая соединительная линия 131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Прямая соединительная линия 132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Прямая соединительная линия 133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Прямая соединительная линия 134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9" name="Прямая со стрелкой 118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Прямая со стрелкой 119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TextBox 105"/>
                <p:cNvSpPr txBox="1"/>
                <p:nvPr/>
              </p:nvSpPr>
              <p:spPr>
                <a:xfrm>
                  <a:off x="3538178" y="440655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0</a:t>
                  </a:r>
                  <a:endParaRPr lang="ru-RU" sz="2000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3534297" y="400050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538001" y="3714752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3538001" y="3429000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3538001" y="3143248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4</a:t>
                  </a:r>
                  <a:endParaRPr lang="ru-RU" sz="2000" dirty="0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3538001" y="2857496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5</a:t>
                  </a:r>
                  <a:endParaRPr lang="ru-RU" sz="2000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214810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4714876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214942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>
                <a:xfrm>
                  <a:off x="3071802" y="2357430"/>
                  <a:ext cx="107153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</a:t>
                  </a:r>
                  <a:r>
                    <a:rPr lang="en-US" sz="20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км</a:t>
                  </a:r>
                  <a:endParaRPr lang="ru-RU" sz="2000" dirty="0"/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>
                <a:xfrm>
                  <a:off x="5572132" y="4429132"/>
                  <a:ext cx="64294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 ч</a:t>
                  </a:r>
                  <a:endParaRPr lang="ru-RU" sz="20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3538001" y="2586737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6</a:t>
                  </a:r>
                  <a:endParaRPr lang="ru-RU" sz="2000" dirty="0"/>
                </a:p>
              </p:txBody>
            </p:sp>
          </p:grpSp>
          <p:cxnSp>
            <p:nvCxnSpPr>
              <p:cNvPr id="102" name="Прямая соединительная линия 101"/>
              <p:cNvCxnSpPr/>
              <p:nvPr/>
            </p:nvCxnSpPr>
            <p:spPr>
              <a:xfrm rot="5400000" flipH="1" flipV="1">
                <a:off x="4007993" y="3019157"/>
                <a:ext cx="857256" cy="5565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4703589" y="2880074"/>
                <a:ext cx="100013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5400000" flipH="1" flipV="1">
                <a:off x="5440545" y="2334853"/>
                <a:ext cx="823389" cy="29704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TextBox 254"/>
            <p:cNvSpPr txBox="1"/>
            <p:nvPr/>
          </p:nvSpPr>
          <p:spPr>
            <a:xfrm>
              <a:off x="4786314" y="1857364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Б</a:t>
              </a:r>
              <a:endParaRPr lang="ru-RU" sz="3200" b="1" dirty="0"/>
            </a:p>
          </p:txBody>
        </p:sp>
      </p:grpSp>
      <p:grpSp>
        <p:nvGrpSpPr>
          <p:cNvPr id="31" name="Группа 259"/>
          <p:cNvGrpSpPr/>
          <p:nvPr/>
        </p:nvGrpSpPr>
        <p:grpSpPr>
          <a:xfrm>
            <a:off x="3214678" y="1714488"/>
            <a:ext cx="3143272" cy="2471812"/>
            <a:chOff x="5715008" y="1643050"/>
            <a:chExt cx="3143272" cy="2471812"/>
          </a:xfrm>
        </p:grpSpPr>
        <p:grpSp>
          <p:nvGrpSpPr>
            <p:cNvPr id="235" name="Группа 214"/>
            <p:cNvGrpSpPr/>
            <p:nvPr/>
          </p:nvGrpSpPr>
          <p:grpSpPr>
            <a:xfrm>
              <a:off x="5715008" y="1643050"/>
              <a:ext cx="3143272" cy="2471812"/>
              <a:chOff x="5715008" y="1643050"/>
              <a:chExt cx="3143272" cy="2471812"/>
            </a:xfrm>
          </p:grpSpPr>
          <p:grpSp>
            <p:nvGrpSpPr>
              <p:cNvPr id="253" name="Группа 136"/>
              <p:cNvGrpSpPr/>
              <p:nvPr/>
            </p:nvGrpSpPr>
            <p:grpSpPr>
              <a:xfrm>
                <a:off x="5715008" y="1643050"/>
                <a:ext cx="3143272" cy="2471812"/>
                <a:chOff x="3428992" y="1643050"/>
                <a:chExt cx="3143272" cy="2471812"/>
              </a:xfrm>
            </p:grpSpPr>
            <p:grpSp>
              <p:nvGrpSpPr>
                <p:cNvPr id="258" name="Группа 137"/>
                <p:cNvGrpSpPr/>
                <p:nvPr/>
              </p:nvGrpSpPr>
              <p:grpSpPr>
                <a:xfrm>
                  <a:off x="3428992" y="1643050"/>
                  <a:ext cx="3143272" cy="2471812"/>
                  <a:chOff x="3071802" y="2357430"/>
                  <a:chExt cx="3143272" cy="2471812"/>
                </a:xfrm>
              </p:grpSpPr>
              <p:grpSp>
                <p:nvGrpSpPr>
                  <p:cNvPr id="259" name="Группа 141"/>
                  <p:cNvGrpSpPr/>
                  <p:nvPr/>
                </p:nvGrpSpPr>
                <p:grpSpPr>
                  <a:xfrm>
                    <a:off x="3643306" y="2500305"/>
                    <a:ext cx="2286018" cy="2226541"/>
                    <a:chOff x="1059937" y="3294377"/>
                    <a:chExt cx="2581781" cy="2277765"/>
                  </a:xfrm>
                </p:grpSpPr>
                <p:grpSp>
                  <p:nvGrpSpPr>
                    <p:cNvPr id="260" name="Группа 48"/>
                    <p:cNvGrpSpPr/>
                    <p:nvPr/>
                  </p:nvGrpSpPr>
                  <p:grpSpPr>
                    <a:xfrm>
                      <a:off x="1059937" y="3294377"/>
                      <a:ext cx="2510343" cy="2277765"/>
                      <a:chOff x="1059937" y="3294377"/>
                      <a:chExt cx="2510343" cy="2277765"/>
                    </a:xfrm>
                  </p:grpSpPr>
                  <p:sp>
                    <p:nvSpPr>
                      <p:cNvPr id="158" name="Прямоугольник 157"/>
                      <p:cNvSpPr/>
                      <p:nvPr/>
                    </p:nvSpPr>
                    <p:spPr>
                      <a:xfrm>
                        <a:off x="1071538" y="3294377"/>
                        <a:ext cx="2498742" cy="227776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sz="2000"/>
                      </a:p>
                    </p:txBody>
                  </p:sp>
                  <p:cxnSp>
                    <p:nvCxnSpPr>
                      <p:cNvPr id="159" name="Прямая соединительная линия 158"/>
                      <p:cNvCxnSpPr/>
                      <p:nvPr/>
                    </p:nvCxnSpPr>
                    <p:spPr>
                      <a:xfrm>
                        <a:off x="1071538" y="3571876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0" name="Прямая соединительная линия 159"/>
                      <p:cNvCxnSpPr/>
                      <p:nvPr/>
                    </p:nvCxnSpPr>
                    <p:spPr>
                      <a:xfrm>
                        <a:off x="1071538" y="3857628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1" name="Прямая соединительная линия 160"/>
                      <p:cNvCxnSpPr/>
                      <p:nvPr/>
                    </p:nvCxnSpPr>
                    <p:spPr>
                      <a:xfrm>
                        <a:off x="1071538" y="4143380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Прямая соединительная линия 161"/>
                      <p:cNvCxnSpPr>
                        <a:endCxn id="158" idx="3"/>
                      </p:cNvCxnSpPr>
                      <p:nvPr/>
                    </p:nvCxnSpPr>
                    <p:spPr>
                      <a:xfrm>
                        <a:off x="1071538" y="4429132"/>
                        <a:ext cx="2498742" cy="4127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Прямая соединительная линия 162"/>
                      <p:cNvCxnSpPr/>
                      <p:nvPr/>
                    </p:nvCxnSpPr>
                    <p:spPr>
                      <a:xfrm>
                        <a:off x="1071538" y="4714884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4" name="Прямая соединительная линия 163"/>
                      <p:cNvCxnSpPr/>
                      <p:nvPr/>
                    </p:nvCxnSpPr>
                    <p:spPr>
                      <a:xfrm>
                        <a:off x="1071538" y="5000636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5" name="Прямая соединительная линия 164"/>
                      <p:cNvCxnSpPr/>
                      <p:nvPr/>
                    </p:nvCxnSpPr>
                    <p:spPr>
                      <a:xfrm rot="16200000" flipH="1">
                        <a:off x="1859436" y="4431212"/>
                        <a:ext cx="2277763" cy="4094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6" name="Прямая соединительная линия 165"/>
                      <p:cNvCxnSpPr/>
                      <p:nvPr/>
                    </p:nvCxnSpPr>
                    <p:spPr>
                      <a:xfrm rot="5400000">
                        <a:off x="1291304" y="4431937"/>
                        <a:ext cx="2277763" cy="2645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7" name="Прямая соединительная линия 166"/>
                      <p:cNvCxnSpPr/>
                      <p:nvPr/>
                    </p:nvCxnSpPr>
                    <p:spPr>
                      <a:xfrm rot="5400000">
                        <a:off x="727732" y="4433125"/>
                        <a:ext cx="2277759" cy="270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Прямая соединительная линия 167"/>
                      <p:cNvCxnSpPr/>
                      <p:nvPr/>
                    </p:nvCxnSpPr>
                    <p:spPr>
                      <a:xfrm rot="16200000" flipH="1">
                        <a:off x="418535" y="4419863"/>
                        <a:ext cx="2277762" cy="26792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9" name="Прямая соединительная линия 168"/>
                      <p:cNvCxnSpPr/>
                      <p:nvPr/>
                    </p:nvCxnSpPr>
                    <p:spPr>
                      <a:xfrm rot="5400000">
                        <a:off x="1012473" y="4433123"/>
                        <a:ext cx="2277759" cy="270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Прямая соединительная линия 169"/>
                      <p:cNvCxnSpPr/>
                      <p:nvPr/>
                    </p:nvCxnSpPr>
                    <p:spPr>
                      <a:xfrm rot="5400000">
                        <a:off x="1577236" y="4433123"/>
                        <a:ext cx="2277759" cy="270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1" name="Прямая соединительная линия 170"/>
                      <p:cNvCxnSpPr/>
                      <p:nvPr/>
                    </p:nvCxnSpPr>
                    <p:spPr>
                      <a:xfrm>
                        <a:off x="1059937" y="3294377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2" name="Прямая соединительная линия 171"/>
                      <p:cNvCxnSpPr/>
                      <p:nvPr/>
                    </p:nvCxnSpPr>
                    <p:spPr>
                      <a:xfrm rot="16200000" flipH="1">
                        <a:off x="2156661" y="4431214"/>
                        <a:ext cx="2277763" cy="4094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56" name="Прямая со стрелкой 155"/>
                    <p:cNvCxnSpPr/>
                    <p:nvPr/>
                  </p:nvCxnSpPr>
                  <p:spPr>
                    <a:xfrm rot="16200000" flipV="1">
                      <a:off x="86157" y="4429519"/>
                      <a:ext cx="2271873" cy="159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Прямая со стрелкой 156"/>
                    <p:cNvCxnSpPr/>
                    <p:nvPr/>
                  </p:nvCxnSpPr>
                  <p:spPr>
                    <a:xfrm>
                      <a:off x="1069950" y="5286388"/>
                      <a:ext cx="2571768" cy="1588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3538178" y="4406554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0</a:t>
                    </a:r>
                    <a:endParaRPr lang="ru-RU" sz="2000" dirty="0"/>
                  </a:p>
                </p:txBody>
              </p:sp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3534297" y="4000504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1</a:t>
                    </a:r>
                    <a:endParaRPr lang="ru-RU" sz="2000" dirty="0"/>
                  </a:p>
                </p:txBody>
              </p:sp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3538001" y="3714752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2</a:t>
                    </a:r>
                    <a:endParaRPr lang="ru-RU" sz="2000" dirty="0"/>
                  </a:p>
                </p:txBody>
              </p:sp>
              <p:sp>
                <p:nvSpPr>
                  <p:cNvPr id="146" name="TextBox 145"/>
                  <p:cNvSpPr txBox="1"/>
                  <p:nvPr/>
                </p:nvSpPr>
                <p:spPr>
                  <a:xfrm>
                    <a:off x="3538001" y="3429000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3</a:t>
                    </a:r>
                    <a:endParaRPr lang="ru-RU" sz="2000" dirty="0"/>
                  </a:p>
                </p:txBody>
              </p:sp>
              <p:sp>
                <p:nvSpPr>
                  <p:cNvPr id="147" name="TextBox 146"/>
                  <p:cNvSpPr txBox="1"/>
                  <p:nvPr/>
                </p:nvSpPr>
                <p:spPr>
                  <a:xfrm>
                    <a:off x="3538001" y="3143248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4</a:t>
                    </a:r>
                    <a:endParaRPr lang="ru-RU" sz="2000" dirty="0"/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3538001" y="2857496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5</a:t>
                    </a:r>
                    <a:endParaRPr lang="ru-RU" sz="2000" dirty="0"/>
                  </a:p>
                </p:txBody>
              </p:sp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4214810" y="4429132"/>
                    <a:ext cx="33324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1</a:t>
                    </a:r>
                    <a:endParaRPr lang="ru-RU" sz="2000" dirty="0"/>
                  </a:p>
                </p:txBody>
              </p: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4714876" y="4429132"/>
                    <a:ext cx="33324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2</a:t>
                    </a:r>
                    <a:endParaRPr lang="ru-RU" sz="2000" dirty="0"/>
                  </a:p>
                </p:txBody>
              </p:sp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5214942" y="4429132"/>
                    <a:ext cx="33324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3</a:t>
                    </a:r>
                    <a:endParaRPr lang="ru-RU" sz="2000" dirty="0"/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3071802" y="2357430"/>
                    <a:ext cx="1071538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000" i="1" dirty="0" smtClean="0">
                        <a:solidFill>
                          <a:prstClr val="black"/>
                        </a:solidFill>
                      </a:rPr>
                      <a:t>s</a:t>
                    </a:r>
                    <a:r>
                      <a:rPr lang="ru-RU" sz="2000" dirty="0" smtClean="0">
                        <a:solidFill>
                          <a:prstClr val="black"/>
                        </a:solidFill>
                      </a:rPr>
                      <a:t>,</a:t>
                    </a:r>
                    <a:r>
                      <a:rPr lang="en-US" sz="2000" dirty="0" smtClean="0">
                        <a:solidFill>
                          <a:prstClr val="black"/>
                        </a:solidFill>
                      </a:rPr>
                      <a:t> </a:t>
                    </a:r>
                    <a:r>
                      <a:rPr lang="ru-RU" sz="2000" dirty="0" smtClean="0">
                        <a:solidFill>
                          <a:prstClr val="black"/>
                        </a:solidFill>
                      </a:rPr>
                      <a:t>км</a:t>
                    </a:r>
                    <a:endParaRPr lang="ru-RU" sz="2000" dirty="0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5572132" y="4429132"/>
                    <a:ext cx="642942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000" i="1" dirty="0" smtClean="0">
                        <a:solidFill>
                          <a:prstClr val="black"/>
                        </a:solidFill>
                      </a:rPr>
                      <a:t>t</a:t>
                    </a:r>
                    <a:r>
                      <a:rPr lang="ru-RU" sz="2000" dirty="0" smtClean="0">
                        <a:solidFill>
                          <a:prstClr val="black"/>
                        </a:solidFill>
                      </a:rPr>
                      <a:t>, ч</a:t>
                    </a:r>
                    <a:endParaRPr lang="ru-RU" sz="2000" dirty="0"/>
                  </a:p>
                </p:txBody>
              </p:sp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3538001" y="2586737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6</a:t>
                    </a:r>
                    <a:endParaRPr lang="ru-RU" sz="2000" dirty="0"/>
                  </a:p>
                </p:txBody>
              </p:sp>
            </p:grp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 rot="5400000" flipH="1" flipV="1">
                  <a:off x="3859472" y="3156388"/>
                  <a:ext cx="868546" cy="27076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5400000" flipH="1" flipV="1">
                  <a:off x="5440545" y="2334853"/>
                  <a:ext cx="823389" cy="29704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4" name="Прямая соединительная линия 213"/>
              <p:cNvCxnSpPr/>
              <p:nvPr/>
            </p:nvCxnSpPr>
            <p:spPr>
              <a:xfrm>
                <a:off x="6715140" y="2880074"/>
                <a:ext cx="1285884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" name="TextBox 255"/>
            <p:cNvSpPr txBox="1"/>
            <p:nvPr/>
          </p:nvSpPr>
          <p:spPr>
            <a:xfrm>
              <a:off x="7643834" y="1785926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3214678" y="4214818"/>
            <a:ext cx="3143272" cy="2471812"/>
            <a:chOff x="3643306" y="2928934"/>
            <a:chExt cx="3143272" cy="2471812"/>
          </a:xfrm>
        </p:grpSpPr>
        <p:grpSp>
          <p:nvGrpSpPr>
            <p:cNvPr id="262" name="Группа 216"/>
            <p:cNvGrpSpPr/>
            <p:nvPr/>
          </p:nvGrpSpPr>
          <p:grpSpPr>
            <a:xfrm>
              <a:off x="3643306" y="2928934"/>
              <a:ext cx="3143272" cy="2471812"/>
              <a:chOff x="3428992" y="1643050"/>
              <a:chExt cx="3143272" cy="2471812"/>
            </a:xfrm>
          </p:grpSpPr>
          <p:grpSp>
            <p:nvGrpSpPr>
              <p:cNvPr id="263" name="Группа 218"/>
              <p:cNvGrpSpPr/>
              <p:nvPr/>
            </p:nvGrpSpPr>
            <p:grpSpPr>
              <a:xfrm>
                <a:off x="3428992" y="1643050"/>
                <a:ext cx="3143272" cy="2471812"/>
                <a:chOff x="3071802" y="2357430"/>
                <a:chExt cx="3143272" cy="2471812"/>
              </a:xfrm>
            </p:grpSpPr>
            <p:grpSp>
              <p:nvGrpSpPr>
                <p:cNvPr id="264" name="Группа 221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265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238" name="Прямоугольник 237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000"/>
                    </a:p>
                  </p:txBody>
                </p:sp>
                <p:cxnSp>
                  <p:nvCxnSpPr>
                    <p:cNvPr id="239" name="Прямая соединительная линия 23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Прямая соединительная линия 23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Прямая соединительная линия 24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Прямая соединительная линия 241"/>
                    <p:cNvCxnSpPr>
                      <a:endCxn id="238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Прямая соединительная линия 24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Прямая соединительная линия 24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Прямая соединительная линия 24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6" name="Прямая соединительная линия 245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Прямая соединительная линия 246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Прямая соединительная линия 247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Прямая соединительная линия 248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Прямая соединительная линия 249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Прямая соединительная линия 250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Прямая соединительная линия 251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6" name="Прямая со стрелкой 235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Прямая со стрелкой 236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3" name="TextBox 222"/>
                <p:cNvSpPr txBox="1"/>
                <p:nvPr/>
              </p:nvSpPr>
              <p:spPr>
                <a:xfrm>
                  <a:off x="3538178" y="440655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0</a:t>
                  </a:r>
                  <a:endParaRPr lang="ru-RU" sz="2000" dirty="0"/>
                </a:p>
              </p:txBody>
            </p:sp>
            <p:sp>
              <p:nvSpPr>
                <p:cNvPr id="224" name="TextBox 223"/>
                <p:cNvSpPr txBox="1"/>
                <p:nvPr/>
              </p:nvSpPr>
              <p:spPr>
                <a:xfrm>
                  <a:off x="3534297" y="400050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3538001" y="3714752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226" name="TextBox 225"/>
                <p:cNvSpPr txBox="1"/>
                <p:nvPr/>
              </p:nvSpPr>
              <p:spPr>
                <a:xfrm>
                  <a:off x="3538001" y="3429000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227" name="TextBox 226"/>
                <p:cNvSpPr txBox="1"/>
                <p:nvPr/>
              </p:nvSpPr>
              <p:spPr>
                <a:xfrm>
                  <a:off x="3538001" y="3143248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4</a:t>
                  </a:r>
                  <a:endParaRPr lang="ru-RU" sz="2000" dirty="0"/>
                </a:p>
              </p:txBody>
            </p:sp>
            <p:sp>
              <p:nvSpPr>
                <p:cNvPr id="228" name="TextBox 227"/>
                <p:cNvSpPr txBox="1"/>
                <p:nvPr/>
              </p:nvSpPr>
              <p:spPr>
                <a:xfrm>
                  <a:off x="3538001" y="2857496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5</a:t>
                  </a:r>
                  <a:endParaRPr lang="ru-RU" sz="2000" dirty="0"/>
                </a:p>
              </p:txBody>
            </p:sp>
            <p:sp>
              <p:nvSpPr>
                <p:cNvPr id="229" name="TextBox 228"/>
                <p:cNvSpPr txBox="1"/>
                <p:nvPr/>
              </p:nvSpPr>
              <p:spPr>
                <a:xfrm>
                  <a:off x="4214810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4714876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231" name="TextBox 230"/>
                <p:cNvSpPr txBox="1"/>
                <p:nvPr/>
              </p:nvSpPr>
              <p:spPr>
                <a:xfrm>
                  <a:off x="5214942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>
                <a:xfrm>
                  <a:off x="3071802" y="2357430"/>
                  <a:ext cx="107153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</a:t>
                  </a:r>
                  <a:r>
                    <a:rPr lang="en-US" sz="20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км</a:t>
                  </a:r>
                  <a:endParaRPr lang="ru-RU" sz="2000" dirty="0"/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>
                <a:xfrm>
                  <a:off x="5572132" y="4429132"/>
                  <a:ext cx="64294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 ч</a:t>
                  </a:r>
                  <a:endParaRPr lang="ru-RU" sz="2000" dirty="0"/>
                </a:p>
              </p:txBody>
            </p:sp>
            <p:sp>
              <p:nvSpPr>
                <p:cNvPr id="234" name="TextBox 233"/>
                <p:cNvSpPr txBox="1"/>
                <p:nvPr/>
              </p:nvSpPr>
              <p:spPr>
                <a:xfrm>
                  <a:off x="3538001" y="2586737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6</a:t>
                  </a:r>
                  <a:endParaRPr lang="ru-RU" sz="2000" dirty="0"/>
                </a:p>
              </p:txBody>
            </p:sp>
          </p:grpSp>
          <p:cxnSp>
            <p:nvCxnSpPr>
              <p:cNvPr id="220" name="Прямая соединительная линия 219"/>
              <p:cNvCxnSpPr/>
              <p:nvPr/>
            </p:nvCxnSpPr>
            <p:spPr>
              <a:xfrm rot="5400000" flipH="1" flipV="1">
                <a:off x="3859472" y="3156388"/>
                <a:ext cx="868546" cy="27076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Прямая соединительная линия 220"/>
              <p:cNvCxnSpPr/>
              <p:nvPr/>
            </p:nvCxnSpPr>
            <p:spPr>
              <a:xfrm flipV="1">
                <a:off x="4429124" y="2071680"/>
                <a:ext cx="1571636" cy="78581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TextBox 256"/>
            <p:cNvSpPr txBox="1"/>
            <p:nvPr/>
          </p:nvSpPr>
          <p:spPr>
            <a:xfrm>
              <a:off x="5786446" y="3429000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Г</a:t>
              </a:r>
              <a:endParaRPr lang="ru-RU" sz="3200" b="1" dirty="0"/>
            </a:p>
          </p:txBody>
        </p:sp>
      </p:grpSp>
      <p:sp>
        <p:nvSpPr>
          <p:cNvPr id="7" name="Выноска-облако 6"/>
          <p:cNvSpPr/>
          <p:nvPr/>
        </p:nvSpPr>
        <p:spPr>
          <a:xfrm>
            <a:off x="5214942" y="214290"/>
            <a:ext cx="3071834" cy="2000264"/>
          </a:xfrm>
          <a:prstGeom prst="cloudCallout">
            <a:avLst>
              <a:gd name="adj1" fmla="val 17775"/>
              <a:gd name="adj2" fmla="val 7062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5603" name="Picture 3" descr="E:\FILES\PFILES\MSOFFICE\MEDIA\CNTCD1\Animated\j031810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4786322"/>
            <a:ext cx="1000132" cy="730255"/>
          </a:xfrm>
          <a:prstGeom prst="rect">
            <a:avLst/>
          </a:prstGeom>
          <a:noFill/>
        </p:spPr>
      </p:pic>
      <p:sp>
        <p:nvSpPr>
          <p:cNvPr id="173" name="Номер слайда 1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74" name="TextBox 173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Туристы отправились с турбазы на озеро, провели там некоторое время и вернулись обратно той же дорогой. Какой из графиков описывает зависимость пройденного туристами расстояния от времени, которое они провели в походе?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00958" y="235743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72396" y="5286388"/>
            <a:ext cx="5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00958" y="4357694"/>
            <a:ext cx="642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00958" y="3357562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grpSp>
        <p:nvGrpSpPr>
          <p:cNvPr id="6" name="Группа 257"/>
          <p:cNvGrpSpPr/>
          <p:nvPr/>
        </p:nvGrpSpPr>
        <p:grpSpPr>
          <a:xfrm>
            <a:off x="214282" y="1714488"/>
            <a:ext cx="3143272" cy="2471812"/>
            <a:chOff x="142844" y="1857364"/>
            <a:chExt cx="3143272" cy="2471812"/>
          </a:xfrm>
        </p:grpSpPr>
        <p:grpSp>
          <p:nvGrpSpPr>
            <p:cNvPr id="8" name="Группа 98"/>
            <p:cNvGrpSpPr/>
            <p:nvPr/>
          </p:nvGrpSpPr>
          <p:grpSpPr>
            <a:xfrm>
              <a:off x="142844" y="1857364"/>
              <a:ext cx="3143272" cy="2471812"/>
              <a:chOff x="3428992" y="1643050"/>
              <a:chExt cx="3143272" cy="2471812"/>
            </a:xfrm>
          </p:grpSpPr>
          <p:grpSp>
            <p:nvGrpSpPr>
              <p:cNvPr id="10" name="Группа 82"/>
              <p:cNvGrpSpPr/>
              <p:nvPr/>
            </p:nvGrpSpPr>
            <p:grpSpPr>
              <a:xfrm>
                <a:off x="3428992" y="1643050"/>
                <a:ext cx="3143272" cy="2471812"/>
                <a:chOff x="3071802" y="2357430"/>
                <a:chExt cx="3143272" cy="2471812"/>
              </a:xfrm>
            </p:grpSpPr>
            <p:grpSp>
              <p:nvGrpSpPr>
                <p:cNvPr id="11" name="Группа 9"/>
                <p:cNvGrpSpPr/>
                <p:nvPr/>
              </p:nvGrpSpPr>
              <p:grpSpPr>
                <a:xfrm>
                  <a:off x="3643306" y="2500305"/>
                  <a:ext cx="2286017" cy="2226541"/>
                  <a:chOff x="1059937" y="3294377"/>
                  <a:chExt cx="2581780" cy="2277765"/>
                </a:xfrm>
              </p:grpSpPr>
              <p:grpSp>
                <p:nvGrpSpPr>
                  <p:cNvPr id="14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5" name="Прямоугольник 14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000"/>
                    </a:p>
                  </p:txBody>
                </p: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>
                      <a:endCxn id="15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28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" name="Прямая со стрелкой 11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 стрелкой 12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3538178" y="440655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0</a:t>
                  </a:r>
                  <a:endParaRPr lang="ru-RU" sz="20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534297" y="400050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538001" y="3714752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538001" y="3429000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538001" y="3143248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4</a:t>
                  </a:r>
                  <a:endParaRPr lang="ru-RU" sz="20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538001" y="2857496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5</a:t>
                  </a:r>
                  <a:endParaRPr lang="ru-RU" sz="2000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4214810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4714876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214942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41" name="Прямоугольник 40"/>
                <p:cNvSpPr/>
                <p:nvPr/>
              </p:nvSpPr>
              <p:spPr>
                <a:xfrm>
                  <a:off x="3071802" y="2357430"/>
                  <a:ext cx="107153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</a:t>
                  </a:r>
                  <a:r>
                    <a:rPr lang="en-US" sz="20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км</a:t>
                  </a:r>
                  <a:endParaRPr lang="ru-RU" sz="2000" dirty="0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5572132" y="4429132"/>
                  <a:ext cx="64294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 ч</a:t>
                  </a:r>
                  <a:endParaRPr lang="ru-RU" sz="2000" dirty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3538001" y="2586737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6</a:t>
                  </a:r>
                  <a:endParaRPr lang="ru-RU" sz="2000" dirty="0"/>
                </a:p>
              </p:txBody>
            </p:sp>
          </p:grp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4007993" y="3019157"/>
                <a:ext cx="857256" cy="5565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4714876" y="2884928"/>
                <a:ext cx="71438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16200000" flipH="1">
                <a:off x="5293954" y="3020230"/>
                <a:ext cx="839962" cy="55107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4" name="TextBox 253"/>
            <p:cNvSpPr txBox="1"/>
            <p:nvPr/>
          </p:nvSpPr>
          <p:spPr>
            <a:xfrm>
              <a:off x="2357422" y="2071678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</p:grpSp>
      <p:grpSp>
        <p:nvGrpSpPr>
          <p:cNvPr id="16" name="Группа 258"/>
          <p:cNvGrpSpPr/>
          <p:nvPr/>
        </p:nvGrpSpPr>
        <p:grpSpPr>
          <a:xfrm>
            <a:off x="214282" y="4214818"/>
            <a:ext cx="3143272" cy="2471812"/>
            <a:chOff x="2928926" y="1714488"/>
            <a:chExt cx="3143272" cy="2471812"/>
          </a:xfrm>
        </p:grpSpPr>
        <p:grpSp>
          <p:nvGrpSpPr>
            <p:cNvPr id="17" name="Группа 99"/>
            <p:cNvGrpSpPr/>
            <p:nvPr/>
          </p:nvGrpSpPr>
          <p:grpSpPr>
            <a:xfrm>
              <a:off x="2928926" y="1714488"/>
              <a:ext cx="3143272" cy="2471812"/>
              <a:chOff x="3428992" y="1643050"/>
              <a:chExt cx="3143272" cy="2471812"/>
            </a:xfrm>
          </p:grpSpPr>
          <p:grpSp>
            <p:nvGrpSpPr>
              <p:cNvPr id="18" name="Группа 100"/>
              <p:cNvGrpSpPr/>
              <p:nvPr/>
            </p:nvGrpSpPr>
            <p:grpSpPr>
              <a:xfrm>
                <a:off x="3428992" y="1643050"/>
                <a:ext cx="3143272" cy="2471812"/>
                <a:chOff x="3071802" y="2357430"/>
                <a:chExt cx="3143272" cy="2471812"/>
              </a:xfrm>
            </p:grpSpPr>
            <p:grpSp>
              <p:nvGrpSpPr>
                <p:cNvPr id="26" name="Группа 104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30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121" name="Прямоугольник 120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000"/>
                    </a:p>
                  </p:txBody>
                </p:sp>
                <p:cxnSp>
                  <p:nvCxnSpPr>
                    <p:cNvPr id="122" name="Прямая соединительная линия 121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Прямая соединительная линия 122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Прямая соединительная линия 123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Прямая соединительная линия 124"/>
                    <p:cNvCxnSpPr>
                      <a:endCxn id="121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Прямая соединительная линия 125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Прямая соединительная линия 126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Прямая соединительная линия 127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Прямая соединительная линия 128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Прямая соединительная линия 129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Прямая соединительная линия 130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Прямая соединительная линия 131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Прямая соединительная линия 132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Прямая соединительная линия 133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Прямая соединительная линия 134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9" name="Прямая со стрелкой 118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Прямая со стрелкой 119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TextBox 105"/>
                <p:cNvSpPr txBox="1"/>
                <p:nvPr/>
              </p:nvSpPr>
              <p:spPr>
                <a:xfrm>
                  <a:off x="3538178" y="440655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0</a:t>
                  </a:r>
                  <a:endParaRPr lang="ru-RU" sz="2000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3534297" y="400050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538001" y="3714752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3538001" y="3429000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3538001" y="3143248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4</a:t>
                  </a:r>
                  <a:endParaRPr lang="ru-RU" sz="2000" dirty="0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3538001" y="2857496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5</a:t>
                  </a:r>
                  <a:endParaRPr lang="ru-RU" sz="2000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214810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4714876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214942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>
                <a:xfrm>
                  <a:off x="3071802" y="2357430"/>
                  <a:ext cx="107153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</a:t>
                  </a:r>
                  <a:r>
                    <a:rPr lang="en-US" sz="20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км</a:t>
                  </a:r>
                  <a:endParaRPr lang="ru-RU" sz="2000" dirty="0"/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>
                <a:xfrm>
                  <a:off x="5572132" y="4429132"/>
                  <a:ext cx="64294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 ч</a:t>
                  </a:r>
                  <a:endParaRPr lang="ru-RU" sz="20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3538001" y="2586737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6</a:t>
                  </a:r>
                  <a:endParaRPr lang="ru-RU" sz="2000" dirty="0"/>
                </a:p>
              </p:txBody>
            </p:sp>
          </p:grpSp>
          <p:cxnSp>
            <p:nvCxnSpPr>
              <p:cNvPr id="102" name="Прямая соединительная линия 101"/>
              <p:cNvCxnSpPr/>
              <p:nvPr/>
            </p:nvCxnSpPr>
            <p:spPr>
              <a:xfrm rot="5400000" flipH="1" flipV="1">
                <a:off x="4007993" y="3019157"/>
                <a:ext cx="857256" cy="5565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4703589" y="2880074"/>
                <a:ext cx="100013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5400000" flipH="1" flipV="1">
                <a:off x="5440545" y="2334853"/>
                <a:ext cx="823389" cy="29704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TextBox 254"/>
            <p:cNvSpPr txBox="1"/>
            <p:nvPr/>
          </p:nvSpPr>
          <p:spPr>
            <a:xfrm>
              <a:off x="4786314" y="1857364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Б</a:t>
              </a:r>
              <a:endParaRPr lang="ru-RU" sz="3200" b="1" dirty="0"/>
            </a:p>
          </p:txBody>
        </p:sp>
      </p:grpSp>
      <p:grpSp>
        <p:nvGrpSpPr>
          <p:cNvPr id="31" name="Группа 259"/>
          <p:cNvGrpSpPr/>
          <p:nvPr/>
        </p:nvGrpSpPr>
        <p:grpSpPr>
          <a:xfrm>
            <a:off x="3214678" y="1714488"/>
            <a:ext cx="3143272" cy="2471812"/>
            <a:chOff x="5715008" y="1643050"/>
            <a:chExt cx="3143272" cy="2471812"/>
          </a:xfrm>
        </p:grpSpPr>
        <p:grpSp>
          <p:nvGrpSpPr>
            <p:cNvPr id="235" name="Группа 214"/>
            <p:cNvGrpSpPr/>
            <p:nvPr/>
          </p:nvGrpSpPr>
          <p:grpSpPr>
            <a:xfrm>
              <a:off x="5715008" y="1643050"/>
              <a:ext cx="3143272" cy="2471812"/>
              <a:chOff x="5715008" y="1643050"/>
              <a:chExt cx="3143272" cy="2471812"/>
            </a:xfrm>
          </p:grpSpPr>
          <p:grpSp>
            <p:nvGrpSpPr>
              <p:cNvPr id="253" name="Группа 136"/>
              <p:cNvGrpSpPr/>
              <p:nvPr/>
            </p:nvGrpSpPr>
            <p:grpSpPr>
              <a:xfrm>
                <a:off x="5715008" y="1643050"/>
                <a:ext cx="3143272" cy="2471812"/>
                <a:chOff x="3428992" y="1643050"/>
                <a:chExt cx="3143272" cy="2471812"/>
              </a:xfrm>
            </p:grpSpPr>
            <p:grpSp>
              <p:nvGrpSpPr>
                <p:cNvPr id="258" name="Группа 137"/>
                <p:cNvGrpSpPr/>
                <p:nvPr/>
              </p:nvGrpSpPr>
              <p:grpSpPr>
                <a:xfrm>
                  <a:off x="3428992" y="1643050"/>
                  <a:ext cx="3143272" cy="2471812"/>
                  <a:chOff x="3071802" y="2357430"/>
                  <a:chExt cx="3143272" cy="2471812"/>
                </a:xfrm>
              </p:grpSpPr>
              <p:grpSp>
                <p:nvGrpSpPr>
                  <p:cNvPr id="259" name="Группа 141"/>
                  <p:cNvGrpSpPr/>
                  <p:nvPr/>
                </p:nvGrpSpPr>
                <p:grpSpPr>
                  <a:xfrm>
                    <a:off x="3643306" y="2500305"/>
                    <a:ext cx="2286018" cy="2226541"/>
                    <a:chOff x="1059937" y="3294377"/>
                    <a:chExt cx="2581781" cy="2277765"/>
                  </a:xfrm>
                </p:grpSpPr>
                <p:grpSp>
                  <p:nvGrpSpPr>
                    <p:cNvPr id="260" name="Группа 48"/>
                    <p:cNvGrpSpPr/>
                    <p:nvPr/>
                  </p:nvGrpSpPr>
                  <p:grpSpPr>
                    <a:xfrm>
                      <a:off x="1059937" y="3294377"/>
                      <a:ext cx="2510343" cy="2277765"/>
                      <a:chOff x="1059937" y="3294377"/>
                      <a:chExt cx="2510343" cy="2277765"/>
                    </a:xfrm>
                  </p:grpSpPr>
                  <p:sp>
                    <p:nvSpPr>
                      <p:cNvPr id="158" name="Прямоугольник 157"/>
                      <p:cNvSpPr/>
                      <p:nvPr/>
                    </p:nvSpPr>
                    <p:spPr>
                      <a:xfrm>
                        <a:off x="1071538" y="3294377"/>
                        <a:ext cx="2498742" cy="227776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sz="2000"/>
                      </a:p>
                    </p:txBody>
                  </p:sp>
                  <p:cxnSp>
                    <p:nvCxnSpPr>
                      <p:cNvPr id="159" name="Прямая соединительная линия 158"/>
                      <p:cNvCxnSpPr/>
                      <p:nvPr/>
                    </p:nvCxnSpPr>
                    <p:spPr>
                      <a:xfrm>
                        <a:off x="1071538" y="3571876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0" name="Прямая соединительная линия 159"/>
                      <p:cNvCxnSpPr/>
                      <p:nvPr/>
                    </p:nvCxnSpPr>
                    <p:spPr>
                      <a:xfrm>
                        <a:off x="1071538" y="3857628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1" name="Прямая соединительная линия 160"/>
                      <p:cNvCxnSpPr/>
                      <p:nvPr/>
                    </p:nvCxnSpPr>
                    <p:spPr>
                      <a:xfrm>
                        <a:off x="1071538" y="4143380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Прямая соединительная линия 161"/>
                      <p:cNvCxnSpPr>
                        <a:endCxn id="158" idx="3"/>
                      </p:cNvCxnSpPr>
                      <p:nvPr/>
                    </p:nvCxnSpPr>
                    <p:spPr>
                      <a:xfrm>
                        <a:off x="1071538" y="4429132"/>
                        <a:ext cx="2498742" cy="4127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Прямая соединительная линия 162"/>
                      <p:cNvCxnSpPr/>
                      <p:nvPr/>
                    </p:nvCxnSpPr>
                    <p:spPr>
                      <a:xfrm>
                        <a:off x="1071538" y="4714884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4" name="Прямая соединительная линия 163"/>
                      <p:cNvCxnSpPr/>
                      <p:nvPr/>
                    </p:nvCxnSpPr>
                    <p:spPr>
                      <a:xfrm>
                        <a:off x="1071538" y="5000636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5" name="Прямая соединительная линия 164"/>
                      <p:cNvCxnSpPr/>
                      <p:nvPr/>
                    </p:nvCxnSpPr>
                    <p:spPr>
                      <a:xfrm rot="16200000" flipH="1">
                        <a:off x="1859436" y="4431212"/>
                        <a:ext cx="2277763" cy="4094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6" name="Прямая соединительная линия 165"/>
                      <p:cNvCxnSpPr/>
                      <p:nvPr/>
                    </p:nvCxnSpPr>
                    <p:spPr>
                      <a:xfrm rot="5400000">
                        <a:off x="1291304" y="4431937"/>
                        <a:ext cx="2277763" cy="2645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7" name="Прямая соединительная линия 166"/>
                      <p:cNvCxnSpPr/>
                      <p:nvPr/>
                    </p:nvCxnSpPr>
                    <p:spPr>
                      <a:xfrm rot="5400000">
                        <a:off x="727732" y="4433125"/>
                        <a:ext cx="2277759" cy="270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Прямая соединительная линия 167"/>
                      <p:cNvCxnSpPr/>
                      <p:nvPr/>
                    </p:nvCxnSpPr>
                    <p:spPr>
                      <a:xfrm rot="16200000" flipH="1">
                        <a:off x="418535" y="4419863"/>
                        <a:ext cx="2277762" cy="26792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9" name="Прямая соединительная линия 168"/>
                      <p:cNvCxnSpPr/>
                      <p:nvPr/>
                    </p:nvCxnSpPr>
                    <p:spPr>
                      <a:xfrm rot="5400000">
                        <a:off x="1012473" y="4433123"/>
                        <a:ext cx="2277759" cy="270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Прямая соединительная линия 169"/>
                      <p:cNvCxnSpPr/>
                      <p:nvPr/>
                    </p:nvCxnSpPr>
                    <p:spPr>
                      <a:xfrm rot="5400000">
                        <a:off x="1577236" y="4433123"/>
                        <a:ext cx="2277759" cy="270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1" name="Прямая соединительная линия 170"/>
                      <p:cNvCxnSpPr/>
                      <p:nvPr/>
                    </p:nvCxnSpPr>
                    <p:spPr>
                      <a:xfrm>
                        <a:off x="1059937" y="3294377"/>
                        <a:ext cx="2498742" cy="1588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2" name="Прямая соединительная линия 171"/>
                      <p:cNvCxnSpPr/>
                      <p:nvPr/>
                    </p:nvCxnSpPr>
                    <p:spPr>
                      <a:xfrm rot="16200000" flipH="1">
                        <a:off x="2156661" y="4431214"/>
                        <a:ext cx="2277763" cy="4094"/>
                      </a:xfrm>
                      <a:prstGeom prst="line">
                        <a:avLst/>
                      </a:prstGeom>
                      <a:ln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56" name="Прямая со стрелкой 155"/>
                    <p:cNvCxnSpPr/>
                    <p:nvPr/>
                  </p:nvCxnSpPr>
                  <p:spPr>
                    <a:xfrm rot="16200000" flipV="1">
                      <a:off x="86157" y="4429519"/>
                      <a:ext cx="2271873" cy="159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Прямая со стрелкой 156"/>
                    <p:cNvCxnSpPr/>
                    <p:nvPr/>
                  </p:nvCxnSpPr>
                  <p:spPr>
                    <a:xfrm>
                      <a:off x="1069950" y="5286388"/>
                      <a:ext cx="2571768" cy="1588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3538178" y="4406554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0</a:t>
                    </a:r>
                    <a:endParaRPr lang="ru-RU" sz="2000" dirty="0"/>
                  </a:p>
                </p:txBody>
              </p:sp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3534297" y="4000504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1</a:t>
                    </a:r>
                    <a:endParaRPr lang="ru-RU" sz="2000" dirty="0"/>
                  </a:p>
                </p:txBody>
              </p:sp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3538001" y="3714752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2</a:t>
                    </a:r>
                    <a:endParaRPr lang="ru-RU" sz="2000" dirty="0"/>
                  </a:p>
                </p:txBody>
              </p:sp>
              <p:sp>
                <p:nvSpPr>
                  <p:cNvPr id="146" name="TextBox 145"/>
                  <p:cNvSpPr txBox="1"/>
                  <p:nvPr/>
                </p:nvSpPr>
                <p:spPr>
                  <a:xfrm>
                    <a:off x="3538001" y="3429000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3</a:t>
                    </a:r>
                    <a:endParaRPr lang="ru-RU" sz="2000" dirty="0"/>
                  </a:p>
                </p:txBody>
              </p:sp>
              <p:sp>
                <p:nvSpPr>
                  <p:cNvPr id="147" name="TextBox 146"/>
                  <p:cNvSpPr txBox="1"/>
                  <p:nvPr/>
                </p:nvSpPr>
                <p:spPr>
                  <a:xfrm>
                    <a:off x="3538001" y="3143248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4</a:t>
                    </a:r>
                    <a:endParaRPr lang="ru-RU" sz="2000" dirty="0"/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3538001" y="2857496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5</a:t>
                    </a:r>
                    <a:endParaRPr lang="ru-RU" sz="2000" dirty="0"/>
                  </a:p>
                </p:txBody>
              </p:sp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4214810" y="4429132"/>
                    <a:ext cx="33324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1</a:t>
                    </a:r>
                    <a:endParaRPr lang="ru-RU" sz="2000" dirty="0"/>
                  </a:p>
                </p:txBody>
              </p: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4714876" y="4429132"/>
                    <a:ext cx="33324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2</a:t>
                    </a:r>
                    <a:endParaRPr lang="ru-RU" sz="2000" dirty="0"/>
                  </a:p>
                </p:txBody>
              </p:sp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5214942" y="4429132"/>
                    <a:ext cx="33324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3</a:t>
                    </a:r>
                    <a:endParaRPr lang="ru-RU" sz="2000" dirty="0"/>
                  </a:p>
                </p:txBody>
              </p:sp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3071802" y="2357430"/>
                    <a:ext cx="1071538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000" i="1" dirty="0" smtClean="0">
                        <a:solidFill>
                          <a:prstClr val="black"/>
                        </a:solidFill>
                      </a:rPr>
                      <a:t>s</a:t>
                    </a:r>
                    <a:r>
                      <a:rPr lang="ru-RU" sz="2000" dirty="0" smtClean="0">
                        <a:solidFill>
                          <a:prstClr val="black"/>
                        </a:solidFill>
                      </a:rPr>
                      <a:t>,</a:t>
                    </a:r>
                    <a:r>
                      <a:rPr lang="en-US" sz="2000" dirty="0" smtClean="0">
                        <a:solidFill>
                          <a:prstClr val="black"/>
                        </a:solidFill>
                      </a:rPr>
                      <a:t> </a:t>
                    </a:r>
                    <a:r>
                      <a:rPr lang="ru-RU" sz="2000" dirty="0" smtClean="0">
                        <a:solidFill>
                          <a:prstClr val="black"/>
                        </a:solidFill>
                      </a:rPr>
                      <a:t>км</a:t>
                    </a:r>
                    <a:endParaRPr lang="ru-RU" sz="2000" dirty="0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5572132" y="4429132"/>
                    <a:ext cx="642942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000" i="1" dirty="0" smtClean="0">
                        <a:solidFill>
                          <a:prstClr val="black"/>
                        </a:solidFill>
                      </a:rPr>
                      <a:t>t</a:t>
                    </a:r>
                    <a:r>
                      <a:rPr lang="ru-RU" sz="2000" dirty="0" smtClean="0">
                        <a:solidFill>
                          <a:prstClr val="black"/>
                        </a:solidFill>
                      </a:rPr>
                      <a:t>, ч</a:t>
                    </a:r>
                    <a:endParaRPr lang="ru-RU" sz="2000" dirty="0"/>
                  </a:p>
                </p:txBody>
              </p:sp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3538001" y="2586737"/>
                    <a:ext cx="44432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000" dirty="0" smtClean="0"/>
                      <a:t>6</a:t>
                    </a:r>
                    <a:endParaRPr lang="ru-RU" sz="2000" dirty="0"/>
                  </a:p>
                </p:txBody>
              </p:sp>
            </p:grp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 rot="5400000" flipH="1" flipV="1">
                  <a:off x="3859472" y="3156388"/>
                  <a:ext cx="868546" cy="27076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5400000" flipH="1" flipV="1">
                  <a:off x="5440545" y="2334853"/>
                  <a:ext cx="823389" cy="29704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4" name="Прямая соединительная линия 213"/>
              <p:cNvCxnSpPr/>
              <p:nvPr/>
            </p:nvCxnSpPr>
            <p:spPr>
              <a:xfrm>
                <a:off x="6715140" y="2880074"/>
                <a:ext cx="1285884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" name="TextBox 255"/>
            <p:cNvSpPr txBox="1"/>
            <p:nvPr/>
          </p:nvSpPr>
          <p:spPr>
            <a:xfrm>
              <a:off x="7643834" y="1785926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3214678" y="4214818"/>
            <a:ext cx="3143272" cy="2471812"/>
            <a:chOff x="3643306" y="2928934"/>
            <a:chExt cx="3143272" cy="2471812"/>
          </a:xfrm>
        </p:grpSpPr>
        <p:grpSp>
          <p:nvGrpSpPr>
            <p:cNvPr id="262" name="Группа 216"/>
            <p:cNvGrpSpPr/>
            <p:nvPr/>
          </p:nvGrpSpPr>
          <p:grpSpPr>
            <a:xfrm>
              <a:off x="3643306" y="2928934"/>
              <a:ext cx="3143272" cy="2471812"/>
              <a:chOff x="3428992" y="1643050"/>
              <a:chExt cx="3143272" cy="2471812"/>
            </a:xfrm>
          </p:grpSpPr>
          <p:grpSp>
            <p:nvGrpSpPr>
              <p:cNvPr id="263" name="Группа 218"/>
              <p:cNvGrpSpPr/>
              <p:nvPr/>
            </p:nvGrpSpPr>
            <p:grpSpPr>
              <a:xfrm>
                <a:off x="3428992" y="1643050"/>
                <a:ext cx="3143272" cy="2471812"/>
                <a:chOff x="3071802" y="2357430"/>
                <a:chExt cx="3143272" cy="2471812"/>
              </a:xfrm>
            </p:grpSpPr>
            <p:grpSp>
              <p:nvGrpSpPr>
                <p:cNvPr id="264" name="Группа 221"/>
                <p:cNvGrpSpPr/>
                <p:nvPr/>
              </p:nvGrpSpPr>
              <p:grpSpPr>
                <a:xfrm>
                  <a:off x="3643306" y="2500305"/>
                  <a:ext cx="2286018" cy="2226541"/>
                  <a:chOff x="1059937" y="3294377"/>
                  <a:chExt cx="2581781" cy="2277765"/>
                </a:xfrm>
              </p:grpSpPr>
              <p:grpSp>
                <p:nvGrpSpPr>
                  <p:cNvPr id="265" name="Группа 48"/>
                  <p:cNvGrpSpPr/>
                  <p:nvPr/>
                </p:nvGrpSpPr>
                <p:grpSpPr>
                  <a:xfrm>
                    <a:off x="1059937" y="3294377"/>
                    <a:ext cx="2510343" cy="2277765"/>
                    <a:chOff x="1059937" y="3294377"/>
                    <a:chExt cx="2510343" cy="2277765"/>
                  </a:xfrm>
                </p:grpSpPr>
                <p:sp>
                  <p:nvSpPr>
                    <p:cNvPr id="238" name="Прямоугольник 237"/>
                    <p:cNvSpPr/>
                    <p:nvPr/>
                  </p:nvSpPr>
                  <p:spPr>
                    <a:xfrm>
                      <a:off x="1071538" y="3294377"/>
                      <a:ext cx="2498742" cy="227776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000"/>
                    </a:p>
                  </p:txBody>
                </p:sp>
                <p:cxnSp>
                  <p:nvCxnSpPr>
                    <p:cNvPr id="239" name="Прямая соединительная линия 238"/>
                    <p:cNvCxnSpPr/>
                    <p:nvPr/>
                  </p:nvCxnSpPr>
                  <p:spPr>
                    <a:xfrm>
                      <a:off x="1071538" y="357187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Прямая соединительная линия 239"/>
                    <p:cNvCxnSpPr/>
                    <p:nvPr/>
                  </p:nvCxnSpPr>
                  <p:spPr>
                    <a:xfrm>
                      <a:off x="1071538" y="3857628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Прямая соединительная линия 240"/>
                    <p:cNvCxnSpPr/>
                    <p:nvPr/>
                  </p:nvCxnSpPr>
                  <p:spPr>
                    <a:xfrm>
                      <a:off x="1071538" y="4143380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Прямая соединительная линия 241"/>
                    <p:cNvCxnSpPr>
                      <a:endCxn id="238" idx="3"/>
                    </p:cNvCxnSpPr>
                    <p:nvPr/>
                  </p:nvCxnSpPr>
                  <p:spPr>
                    <a:xfrm>
                      <a:off x="1071538" y="4429132"/>
                      <a:ext cx="2498742" cy="4127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Прямая соединительная линия 242"/>
                    <p:cNvCxnSpPr/>
                    <p:nvPr/>
                  </p:nvCxnSpPr>
                  <p:spPr>
                    <a:xfrm>
                      <a:off x="1071538" y="4714884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Прямая соединительная линия 243"/>
                    <p:cNvCxnSpPr/>
                    <p:nvPr/>
                  </p:nvCxnSpPr>
                  <p:spPr>
                    <a:xfrm>
                      <a:off x="1071538" y="5000636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Прямая соединительная линия 244"/>
                    <p:cNvCxnSpPr/>
                    <p:nvPr/>
                  </p:nvCxnSpPr>
                  <p:spPr>
                    <a:xfrm rot="16200000" flipH="1">
                      <a:off x="1859436" y="4431212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6" name="Прямая соединительная линия 245"/>
                    <p:cNvCxnSpPr/>
                    <p:nvPr/>
                  </p:nvCxnSpPr>
                  <p:spPr>
                    <a:xfrm rot="5400000">
                      <a:off x="1291304" y="4431937"/>
                      <a:ext cx="2277763" cy="2645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Прямая соединительная линия 246"/>
                    <p:cNvCxnSpPr/>
                    <p:nvPr/>
                  </p:nvCxnSpPr>
                  <p:spPr>
                    <a:xfrm rot="5400000">
                      <a:off x="727732" y="4433125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Прямая соединительная линия 247"/>
                    <p:cNvCxnSpPr/>
                    <p:nvPr/>
                  </p:nvCxnSpPr>
                  <p:spPr>
                    <a:xfrm rot="16200000" flipH="1">
                      <a:off x="418535" y="4419863"/>
                      <a:ext cx="2277762" cy="26792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Прямая соединительная линия 248"/>
                    <p:cNvCxnSpPr/>
                    <p:nvPr/>
                  </p:nvCxnSpPr>
                  <p:spPr>
                    <a:xfrm rot="5400000">
                      <a:off x="1012473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Прямая соединительная линия 249"/>
                    <p:cNvCxnSpPr/>
                    <p:nvPr/>
                  </p:nvCxnSpPr>
                  <p:spPr>
                    <a:xfrm rot="5400000">
                      <a:off x="1577236" y="4433123"/>
                      <a:ext cx="2277759" cy="270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Прямая соединительная линия 250"/>
                    <p:cNvCxnSpPr/>
                    <p:nvPr/>
                  </p:nvCxnSpPr>
                  <p:spPr>
                    <a:xfrm>
                      <a:off x="1059937" y="3294377"/>
                      <a:ext cx="2498742" cy="1588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Прямая соединительная линия 251"/>
                    <p:cNvCxnSpPr/>
                    <p:nvPr/>
                  </p:nvCxnSpPr>
                  <p:spPr>
                    <a:xfrm rot="16200000" flipH="1">
                      <a:off x="2156661" y="4431214"/>
                      <a:ext cx="2277763" cy="4094"/>
                    </a:xfrm>
                    <a:prstGeom prst="line">
                      <a:avLst/>
                    </a:prstGeom>
                    <a:ln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6" name="Прямая со стрелкой 235"/>
                  <p:cNvCxnSpPr/>
                  <p:nvPr/>
                </p:nvCxnSpPr>
                <p:spPr>
                  <a:xfrm rot="16200000" flipV="1">
                    <a:off x="86157" y="4429519"/>
                    <a:ext cx="2271873" cy="159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Прямая со стрелкой 236"/>
                  <p:cNvCxnSpPr/>
                  <p:nvPr/>
                </p:nvCxnSpPr>
                <p:spPr>
                  <a:xfrm>
                    <a:off x="1069950" y="5286388"/>
                    <a:ext cx="257176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3" name="TextBox 222"/>
                <p:cNvSpPr txBox="1"/>
                <p:nvPr/>
              </p:nvSpPr>
              <p:spPr>
                <a:xfrm>
                  <a:off x="3538178" y="440655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0</a:t>
                  </a:r>
                  <a:endParaRPr lang="ru-RU" sz="2000" dirty="0"/>
                </a:p>
              </p:txBody>
            </p:sp>
            <p:sp>
              <p:nvSpPr>
                <p:cNvPr id="224" name="TextBox 223"/>
                <p:cNvSpPr txBox="1"/>
                <p:nvPr/>
              </p:nvSpPr>
              <p:spPr>
                <a:xfrm>
                  <a:off x="3534297" y="4000504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3538001" y="3714752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226" name="TextBox 225"/>
                <p:cNvSpPr txBox="1"/>
                <p:nvPr/>
              </p:nvSpPr>
              <p:spPr>
                <a:xfrm>
                  <a:off x="3538001" y="3429000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227" name="TextBox 226"/>
                <p:cNvSpPr txBox="1"/>
                <p:nvPr/>
              </p:nvSpPr>
              <p:spPr>
                <a:xfrm>
                  <a:off x="3538001" y="3143248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4</a:t>
                  </a:r>
                  <a:endParaRPr lang="ru-RU" sz="2000" dirty="0"/>
                </a:p>
              </p:txBody>
            </p:sp>
            <p:sp>
              <p:nvSpPr>
                <p:cNvPr id="228" name="TextBox 227"/>
                <p:cNvSpPr txBox="1"/>
                <p:nvPr/>
              </p:nvSpPr>
              <p:spPr>
                <a:xfrm>
                  <a:off x="3538001" y="2857496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5</a:t>
                  </a:r>
                  <a:endParaRPr lang="ru-RU" sz="2000" dirty="0"/>
                </a:p>
              </p:txBody>
            </p:sp>
            <p:sp>
              <p:nvSpPr>
                <p:cNvPr id="229" name="TextBox 228"/>
                <p:cNvSpPr txBox="1"/>
                <p:nvPr/>
              </p:nvSpPr>
              <p:spPr>
                <a:xfrm>
                  <a:off x="4214810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1</a:t>
                  </a:r>
                  <a:endParaRPr lang="ru-RU" sz="2000" dirty="0"/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4714876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2</a:t>
                  </a:r>
                  <a:endParaRPr lang="ru-RU" sz="2000" dirty="0"/>
                </a:p>
              </p:txBody>
            </p:sp>
            <p:sp>
              <p:nvSpPr>
                <p:cNvPr id="231" name="TextBox 230"/>
                <p:cNvSpPr txBox="1"/>
                <p:nvPr/>
              </p:nvSpPr>
              <p:spPr>
                <a:xfrm>
                  <a:off x="5214942" y="4429132"/>
                  <a:ext cx="33324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3</a:t>
                  </a:r>
                  <a:endParaRPr lang="ru-RU" sz="2000" dirty="0"/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>
                <a:xfrm>
                  <a:off x="3071802" y="2357430"/>
                  <a:ext cx="107153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s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</a:t>
                  </a:r>
                  <a:r>
                    <a:rPr lang="en-US" sz="20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км</a:t>
                  </a:r>
                  <a:endParaRPr lang="ru-RU" sz="2000" dirty="0"/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>
                <a:xfrm>
                  <a:off x="5572132" y="4429132"/>
                  <a:ext cx="64294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1" dirty="0" smtClean="0">
                      <a:solidFill>
                        <a:prstClr val="black"/>
                      </a:solidFill>
                    </a:rPr>
                    <a:t>t</a:t>
                  </a:r>
                  <a:r>
                    <a:rPr lang="ru-RU" sz="2000" dirty="0" smtClean="0">
                      <a:solidFill>
                        <a:prstClr val="black"/>
                      </a:solidFill>
                    </a:rPr>
                    <a:t>, ч</a:t>
                  </a:r>
                  <a:endParaRPr lang="ru-RU" sz="2000" dirty="0"/>
                </a:p>
              </p:txBody>
            </p:sp>
            <p:sp>
              <p:nvSpPr>
                <p:cNvPr id="234" name="TextBox 233"/>
                <p:cNvSpPr txBox="1"/>
                <p:nvPr/>
              </p:nvSpPr>
              <p:spPr>
                <a:xfrm>
                  <a:off x="3538001" y="2586737"/>
                  <a:ext cx="44432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6</a:t>
                  </a:r>
                  <a:endParaRPr lang="ru-RU" sz="2000" dirty="0"/>
                </a:p>
              </p:txBody>
            </p:sp>
          </p:grpSp>
          <p:cxnSp>
            <p:nvCxnSpPr>
              <p:cNvPr id="220" name="Прямая соединительная линия 219"/>
              <p:cNvCxnSpPr/>
              <p:nvPr/>
            </p:nvCxnSpPr>
            <p:spPr>
              <a:xfrm rot="5400000" flipH="1" flipV="1">
                <a:off x="3859472" y="3156388"/>
                <a:ext cx="868546" cy="27076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Прямая соединительная линия 220"/>
              <p:cNvCxnSpPr/>
              <p:nvPr/>
            </p:nvCxnSpPr>
            <p:spPr>
              <a:xfrm>
                <a:off x="4429124" y="2857496"/>
                <a:ext cx="1500198" cy="85725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TextBox 256"/>
            <p:cNvSpPr txBox="1"/>
            <p:nvPr/>
          </p:nvSpPr>
          <p:spPr>
            <a:xfrm>
              <a:off x="5715008" y="3214686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Г</a:t>
              </a:r>
              <a:endParaRPr lang="ru-RU" sz="3200" b="1" dirty="0"/>
            </a:p>
          </p:txBody>
        </p:sp>
      </p:grpSp>
      <p:sp>
        <p:nvSpPr>
          <p:cNvPr id="7" name="Выноска-облако 6"/>
          <p:cNvSpPr/>
          <p:nvPr/>
        </p:nvSpPr>
        <p:spPr>
          <a:xfrm>
            <a:off x="5286380" y="357166"/>
            <a:ext cx="3071834" cy="2000264"/>
          </a:xfrm>
          <a:prstGeom prst="cloudCallout">
            <a:avLst>
              <a:gd name="adj1" fmla="val 21450"/>
              <a:gd name="adj2" fmla="val 6272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6626" name="Picture 2" descr="E:\FILES\PFILES\MSOFFICE\MEDIA\CNTCD1\Animated\j028278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14488"/>
            <a:ext cx="1276350" cy="1219200"/>
          </a:xfrm>
          <a:prstGeom prst="rect">
            <a:avLst/>
          </a:prstGeom>
          <a:noFill/>
        </p:spPr>
      </p:pic>
      <p:sp>
        <p:nvSpPr>
          <p:cNvPr id="173" name="Номер слайда 1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74" name="TextBox 173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Турист отправился из лагеря к озеру, отдохнул у озера и вернулся обратно. На рисунке изображен график движения туриста. Найдите скорость туриста на обратном пути, выразив ее в километрах в час.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072330" y="3500438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Б. 4,5 км/ч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72330" y="4786322"/>
            <a:ext cx="185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Г. 3 км/ч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72330" y="4143380"/>
            <a:ext cx="192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В. ¾ км/ч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72330" y="2786058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А. 2 км/ч </a:t>
            </a:r>
            <a:endParaRPr lang="ru-RU" sz="3200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929190" y="214290"/>
            <a:ext cx="3071834" cy="2000264"/>
          </a:xfrm>
          <a:prstGeom prst="cloudCallout">
            <a:avLst>
              <a:gd name="adj1" fmla="val 26595"/>
              <a:gd name="adj2" fmla="val 11633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" name="Группа 8"/>
          <p:cNvGrpSpPr/>
          <p:nvPr/>
        </p:nvGrpSpPr>
        <p:grpSpPr>
          <a:xfrm>
            <a:off x="428596" y="2714620"/>
            <a:ext cx="6643734" cy="3502050"/>
            <a:chOff x="1285057" y="2070884"/>
            <a:chExt cx="6643734" cy="3502050"/>
          </a:xfrm>
        </p:grpSpPr>
        <p:grpSp>
          <p:nvGrpSpPr>
            <p:cNvPr id="8" name="Группа 48"/>
            <p:cNvGrpSpPr/>
            <p:nvPr/>
          </p:nvGrpSpPr>
          <p:grpSpPr>
            <a:xfrm>
              <a:off x="1285852" y="2142322"/>
              <a:ext cx="6571502" cy="3430612"/>
              <a:chOff x="1285852" y="2142322"/>
              <a:chExt cx="6571502" cy="3430612"/>
            </a:xfrm>
          </p:grpSpPr>
          <p:cxnSp>
            <p:nvCxnSpPr>
              <p:cNvPr id="177" name="Прямая соединительная линия 176"/>
              <p:cNvCxnSpPr/>
              <p:nvPr/>
            </p:nvCxnSpPr>
            <p:spPr>
              <a:xfrm rot="5400000">
                <a:off x="426610" y="3857231"/>
                <a:ext cx="343061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Прямоугольник 183"/>
              <p:cNvSpPr/>
              <p:nvPr/>
            </p:nvSpPr>
            <p:spPr>
              <a:xfrm>
                <a:off x="1285852" y="2142322"/>
                <a:ext cx="6571502" cy="3429818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5" name="Прямая соединительная линия 184"/>
              <p:cNvCxnSpPr/>
              <p:nvPr/>
            </p:nvCxnSpPr>
            <p:spPr>
              <a:xfrm flipV="1">
                <a:off x="1285852" y="2428074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Прямая соединительная линия 185"/>
              <p:cNvCxnSpPr/>
              <p:nvPr/>
            </p:nvCxnSpPr>
            <p:spPr>
              <a:xfrm flipV="1">
                <a:off x="1285852" y="2713826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flipV="1">
                <a:off x="1285852" y="2999578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flipV="1">
                <a:off x="1285852" y="3285330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flipV="1">
                <a:off x="1285852" y="3571082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 flipV="1">
                <a:off x="1285852" y="3856834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 flipV="1">
                <a:off x="1285852" y="4142586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>
              <a:xfrm flipV="1">
                <a:off x="1285852" y="4428338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>
              <a:xfrm flipV="1">
                <a:off x="1285852" y="4714090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Прямая соединительная линия 193"/>
              <p:cNvCxnSpPr/>
              <p:nvPr/>
            </p:nvCxnSpPr>
            <p:spPr>
              <a:xfrm flipV="1">
                <a:off x="1285852" y="4999842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Прямая соединительная линия 194"/>
              <p:cNvCxnSpPr/>
              <p:nvPr/>
            </p:nvCxnSpPr>
            <p:spPr>
              <a:xfrm flipV="1">
                <a:off x="1285852" y="5285594"/>
                <a:ext cx="6571501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единительная линия 195"/>
              <p:cNvCxnSpPr/>
              <p:nvPr/>
            </p:nvCxnSpPr>
            <p:spPr>
              <a:xfrm rot="5400000">
                <a:off x="4999833" y="3856834"/>
                <a:ext cx="342902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>
              <a:xfrm rot="16200000" flipH="1">
                <a:off x="4714875" y="3856040"/>
                <a:ext cx="34282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>
              <a:xfrm rot="16200000" flipH="1">
                <a:off x="3285321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>
              <a:xfrm rot="16200000" flipH="1">
                <a:off x="2999569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я соединительная линия 199"/>
              <p:cNvCxnSpPr/>
              <p:nvPr/>
            </p:nvCxnSpPr>
            <p:spPr>
              <a:xfrm rot="16200000" flipH="1">
                <a:off x="2713817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Прямая соединительная линия 200"/>
              <p:cNvCxnSpPr/>
              <p:nvPr/>
            </p:nvCxnSpPr>
            <p:spPr>
              <a:xfrm rot="16200000" flipH="1">
                <a:off x="2428066" y="3856835"/>
                <a:ext cx="3429816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Прямая соединительная линия 201"/>
              <p:cNvCxnSpPr/>
              <p:nvPr/>
            </p:nvCxnSpPr>
            <p:spPr>
              <a:xfrm rot="16200000" flipH="1">
                <a:off x="2141519" y="3857627"/>
                <a:ext cx="3430612" cy="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Прямая соединительная линия 202"/>
              <p:cNvCxnSpPr/>
              <p:nvPr/>
            </p:nvCxnSpPr>
            <p:spPr>
              <a:xfrm rot="16200000" flipH="1">
                <a:off x="1856561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>
              <a:xfrm rot="16200000" flipH="1">
                <a:off x="1570809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Прямая соединительная линия 204"/>
              <p:cNvCxnSpPr/>
              <p:nvPr/>
            </p:nvCxnSpPr>
            <p:spPr>
              <a:xfrm rot="16200000" flipH="1">
                <a:off x="1285057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Прямая соединительная линия 205"/>
              <p:cNvCxnSpPr/>
              <p:nvPr/>
            </p:nvCxnSpPr>
            <p:spPr>
              <a:xfrm rot="16200000" flipH="1">
                <a:off x="999305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Прямая соединительная линия 206"/>
              <p:cNvCxnSpPr/>
              <p:nvPr/>
            </p:nvCxnSpPr>
            <p:spPr>
              <a:xfrm rot="16200000" flipH="1">
                <a:off x="713553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5400000">
                <a:off x="141652" y="3857231"/>
                <a:ext cx="342981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Прямая соединительная линия 208"/>
              <p:cNvCxnSpPr/>
              <p:nvPr/>
            </p:nvCxnSpPr>
            <p:spPr>
              <a:xfrm rot="5400000">
                <a:off x="-144100" y="3857231"/>
                <a:ext cx="342981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 rot="16200000" flipH="1">
                <a:off x="3856031" y="3857627"/>
                <a:ext cx="3430612" cy="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Прямая соединительная линия 212"/>
              <p:cNvCxnSpPr/>
              <p:nvPr/>
            </p:nvCxnSpPr>
            <p:spPr>
              <a:xfrm rot="16200000" flipH="1">
                <a:off x="3571073" y="3856833"/>
                <a:ext cx="342981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Прямая соединительная линия 215"/>
              <p:cNvCxnSpPr/>
              <p:nvPr/>
            </p:nvCxnSpPr>
            <p:spPr>
              <a:xfrm rot="5400000">
                <a:off x="4427535" y="3856834"/>
                <a:ext cx="3429818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Прямая соединительная линия 216"/>
              <p:cNvCxnSpPr/>
              <p:nvPr/>
            </p:nvCxnSpPr>
            <p:spPr>
              <a:xfrm rot="5400000">
                <a:off x="4142577" y="3856834"/>
                <a:ext cx="342902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Прямая соединительная линия 217"/>
              <p:cNvCxnSpPr/>
              <p:nvPr/>
            </p:nvCxnSpPr>
            <p:spPr>
              <a:xfrm rot="5400000">
                <a:off x="5571337" y="3856834"/>
                <a:ext cx="342902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Прямая соединительная линия 218"/>
              <p:cNvCxnSpPr/>
              <p:nvPr/>
            </p:nvCxnSpPr>
            <p:spPr>
              <a:xfrm rot="16200000" flipH="1">
                <a:off x="5286379" y="3856040"/>
                <a:ext cx="34282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Прямая соединительная линия 274"/>
              <p:cNvCxnSpPr/>
              <p:nvPr/>
            </p:nvCxnSpPr>
            <p:spPr>
              <a:xfrm rot="5400000">
                <a:off x="5857089" y="3856834"/>
                <a:ext cx="342902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5" name="Прямая со стрелкой 174"/>
            <p:cNvCxnSpPr/>
            <p:nvPr/>
          </p:nvCxnSpPr>
          <p:spPr>
            <a:xfrm rot="16200000" flipV="1">
              <a:off x="-464379" y="3820320"/>
              <a:ext cx="3501256" cy="23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 стрелкой 175"/>
            <p:cNvCxnSpPr/>
            <p:nvPr/>
          </p:nvCxnSpPr>
          <p:spPr>
            <a:xfrm flipV="1">
              <a:off x="1285852" y="5571346"/>
              <a:ext cx="6642939" cy="7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2" name="TextBox 221"/>
          <p:cNvSpPr txBox="1"/>
          <p:nvPr/>
        </p:nvSpPr>
        <p:spPr>
          <a:xfrm>
            <a:off x="770793" y="61662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</a:t>
            </a:r>
            <a:endParaRPr lang="ru-RU" sz="2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357290" y="6177511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5857884" y="6169926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100</a:t>
            </a:r>
            <a:endParaRPr lang="ru-RU" sz="2000" dirty="0"/>
          </a:p>
        </p:txBody>
      </p:sp>
      <p:sp>
        <p:nvSpPr>
          <p:cNvPr id="268" name="TextBox 267"/>
          <p:cNvSpPr txBox="1"/>
          <p:nvPr/>
        </p:nvSpPr>
        <p:spPr>
          <a:xfrm flipH="1">
            <a:off x="1925090" y="6181215"/>
            <a:ext cx="571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30</a:t>
            </a:r>
            <a:endParaRPr lang="ru-RU" sz="2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2485305" y="6181215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40</a:t>
            </a:r>
            <a:endParaRPr lang="ru-RU" sz="2000" dirty="0"/>
          </a:p>
        </p:txBody>
      </p:sp>
      <p:sp>
        <p:nvSpPr>
          <p:cNvPr id="270" name="TextBox 269"/>
          <p:cNvSpPr txBox="1"/>
          <p:nvPr/>
        </p:nvSpPr>
        <p:spPr>
          <a:xfrm>
            <a:off x="3075506" y="6177511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50</a:t>
            </a:r>
            <a:endParaRPr lang="ru-RU" sz="2000" dirty="0"/>
          </a:p>
        </p:txBody>
      </p:sp>
      <p:sp>
        <p:nvSpPr>
          <p:cNvPr id="271" name="TextBox 270"/>
          <p:cNvSpPr txBox="1"/>
          <p:nvPr/>
        </p:nvSpPr>
        <p:spPr>
          <a:xfrm>
            <a:off x="3628313" y="616992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60</a:t>
            </a:r>
            <a:endParaRPr lang="ru-RU" sz="2000" dirty="0"/>
          </a:p>
        </p:txBody>
      </p:sp>
      <p:sp>
        <p:nvSpPr>
          <p:cNvPr id="272" name="TextBox 271"/>
          <p:cNvSpPr txBox="1"/>
          <p:nvPr/>
        </p:nvSpPr>
        <p:spPr>
          <a:xfrm>
            <a:off x="4199817" y="616992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70</a:t>
            </a:r>
            <a:endParaRPr lang="ru-RU" sz="2000" dirty="0"/>
          </a:p>
        </p:txBody>
      </p:sp>
      <p:sp>
        <p:nvSpPr>
          <p:cNvPr id="273" name="TextBox 272"/>
          <p:cNvSpPr txBox="1"/>
          <p:nvPr/>
        </p:nvSpPr>
        <p:spPr>
          <a:xfrm>
            <a:off x="4782610" y="616992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80</a:t>
            </a:r>
            <a:endParaRPr lang="ru-RU" sz="2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5365403" y="616992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90</a:t>
            </a:r>
            <a:endParaRPr lang="ru-RU" sz="2000" dirty="0"/>
          </a:p>
        </p:txBody>
      </p:sp>
      <p:sp>
        <p:nvSpPr>
          <p:cNvPr id="313" name="TextBox 312"/>
          <p:cNvSpPr txBox="1"/>
          <p:nvPr/>
        </p:nvSpPr>
        <p:spPr>
          <a:xfrm>
            <a:off x="6448262" y="6181215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110</a:t>
            </a:r>
            <a:endParaRPr lang="ru-RU" sz="2000" dirty="0"/>
          </a:p>
        </p:txBody>
      </p:sp>
      <p:sp>
        <p:nvSpPr>
          <p:cNvPr id="314" name="TextBox 313"/>
          <p:cNvSpPr txBox="1"/>
          <p:nvPr/>
        </p:nvSpPr>
        <p:spPr>
          <a:xfrm>
            <a:off x="7072330" y="621508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ru-RU" sz="2000" dirty="0" smtClean="0"/>
              <a:t>, мин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142844" y="228599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ru-RU" sz="2000" dirty="0" smtClean="0"/>
              <a:t>, км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214282" y="614364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142844" y="514351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42844" y="42862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319" name="TextBox 318"/>
          <p:cNvSpPr txBox="1"/>
          <p:nvPr/>
        </p:nvSpPr>
        <p:spPr>
          <a:xfrm>
            <a:off x="142844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cxnSp>
        <p:nvCxnSpPr>
          <p:cNvPr id="326" name="Прямая соединительная линия 325"/>
          <p:cNvCxnSpPr>
            <a:stCxn id="316" idx="0"/>
          </p:cNvCxnSpPr>
          <p:nvPr/>
        </p:nvCxnSpPr>
        <p:spPr>
          <a:xfrm rot="5400000" flipH="1" flipV="1">
            <a:off x="482174" y="3625455"/>
            <a:ext cx="2500330" cy="25360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единительная линия 329"/>
          <p:cNvCxnSpPr/>
          <p:nvPr/>
        </p:nvCxnSpPr>
        <p:spPr>
          <a:xfrm>
            <a:off x="3000366" y="3643314"/>
            <a:ext cx="142875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/>
          <p:nvPr/>
        </p:nvCxnSpPr>
        <p:spPr>
          <a:xfrm rot="16200000" flipH="1">
            <a:off x="4286248" y="3786190"/>
            <a:ext cx="2571768" cy="2286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0" name="Picture 2" descr="E:\FILES\PFILES\MSOFFICE\MEDIA\CNTCD1\Animated\j028278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6350" y="5072074"/>
            <a:ext cx="1276350" cy="1219200"/>
          </a:xfrm>
          <a:prstGeom prst="rect">
            <a:avLst/>
          </a:prstGeom>
          <a:noFill/>
        </p:spPr>
      </p:pic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7000892" y="6421461"/>
            <a:ext cx="2133600" cy="365125"/>
          </a:xfrm>
        </p:spPr>
        <p:txBody>
          <a:bodyPr/>
          <a:lstStyle/>
          <a:p>
            <a:fld id="{05F96AB8-D2FC-46F0-966E-D23CA8782A1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17206E-6 L 0.78246 -0.00301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Велосипедист выехал из дома, доехал до почты</a:t>
            </a:r>
            <a:r>
              <a:rPr lang="en-US" sz="2400" dirty="0" smtClean="0"/>
              <a:t> </a:t>
            </a:r>
            <a:r>
              <a:rPr lang="ru-RU" sz="2400" dirty="0" smtClean="0"/>
              <a:t>и, пробыв там некоторое время, вернулся домой. На рисунке изображен график его движения. Найдите скорость велосипедиста на обратном пути, выразив ее в километрах в час.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00826" y="4415861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В. 20 км/ч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72264" y="5357826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Г. 30 км/ч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00858" y="3429000"/>
            <a:ext cx="2643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Б. 5/15  км/ч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23404" y="2357430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А. 2 км/ч </a:t>
            </a:r>
            <a:endParaRPr lang="ru-RU" sz="3200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714876" y="785794"/>
            <a:ext cx="3071834" cy="2000264"/>
          </a:xfrm>
          <a:prstGeom prst="cloudCallout">
            <a:avLst>
              <a:gd name="adj1" fmla="val 14468"/>
              <a:gd name="adj2" fmla="val 12367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70793" y="61662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</a:t>
            </a:r>
            <a:endParaRPr lang="ru-RU" sz="2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357290" y="6177511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268" name="TextBox 267"/>
          <p:cNvSpPr txBox="1"/>
          <p:nvPr/>
        </p:nvSpPr>
        <p:spPr>
          <a:xfrm flipH="1">
            <a:off x="1925090" y="6181215"/>
            <a:ext cx="571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30</a:t>
            </a:r>
            <a:endParaRPr lang="ru-RU" sz="2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2485305" y="6181215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40</a:t>
            </a:r>
            <a:endParaRPr lang="ru-RU" sz="2000" dirty="0"/>
          </a:p>
        </p:txBody>
      </p:sp>
      <p:sp>
        <p:nvSpPr>
          <p:cNvPr id="270" name="TextBox 269"/>
          <p:cNvSpPr txBox="1"/>
          <p:nvPr/>
        </p:nvSpPr>
        <p:spPr>
          <a:xfrm>
            <a:off x="3075506" y="6177511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50</a:t>
            </a:r>
            <a:endParaRPr lang="ru-RU" sz="2000" dirty="0"/>
          </a:p>
        </p:txBody>
      </p:sp>
      <p:sp>
        <p:nvSpPr>
          <p:cNvPr id="271" name="TextBox 270"/>
          <p:cNvSpPr txBox="1"/>
          <p:nvPr/>
        </p:nvSpPr>
        <p:spPr>
          <a:xfrm>
            <a:off x="3628313" y="616992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60</a:t>
            </a:r>
            <a:endParaRPr lang="ru-RU" sz="2000" dirty="0"/>
          </a:p>
        </p:txBody>
      </p:sp>
      <p:sp>
        <p:nvSpPr>
          <p:cNvPr id="314" name="TextBox 313"/>
          <p:cNvSpPr txBox="1"/>
          <p:nvPr/>
        </p:nvSpPr>
        <p:spPr>
          <a:xfrm>
            <a:off x="4071934" y="621508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ru-RU" sz="2000" dirty="0" smtClean="0"/>
              <a:t>, мин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71406" y="185736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ru-RU" sz="2000" dirty="0" smtClean="0"/>
              <a:t>, км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214282" y="614364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142844" y="54292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42844" y="42862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319" name="TextBox 318"/>
          <p:cNvSpPr txBox="1"/>
          <p:nvPr/>
        </p:nvSpPr>
        <p:spPr>
          <a:xfrm>
            <a:off x="142844" y="314324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grpSp>
        <p:nvGrpSpPr>
          <p:cNvPr id="6" name="Группа 8"/>
          <p:cNvGrpSpPr/>
          <p:nvPr/>
        </p:nvGrpSpPr>
        <p:grpSpPr>
          <a:xfrm>
            <a:off x="428596" y="2212966"/>
            <a:ext cx="4000528" cy="4002116"/>
            <a:chOff x="1285852" y="1571612"/>
            <a:chExt cx="4000528" cy="4002116"/>
          </a:xfrm>
        </p:grpSpPr>
        <p:grpSp>
          <p:nvGrpSpPr>
            <p:cNvPr id="8" name="Группа 48"/>
            <p:cNvGrpSpPr/>
            <p:nvPr/>
          </p:nvGrpSpPr>
          <p:grpSpPr>
            <a:xfrm>
              <a:off x="1285852" y="1571612"/>
              <a:ext cx="4000528" cy="4001323"/>
              <a:chOff x="1285852" y="1571612"/>
              <a:chExt cx="4000528" cy="4001323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141653" y="3571479"/>
                <a:ext cx="4001322" cy="1589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1285852" y="214311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Прямоугольник 72"/>
              <p:cNvSpPr/>
              <p:nvPr/>
            </p:nvSpPr>
            <p:spPr>
              <a:xfrm>
                <a:off x="1285852" y="1571612"/>
                <a:ext cx="4000528" cy="4000528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285852" y="242886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1285852" y="2714620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1285852" y="3000372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1285852" y="328612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>
                <a:endCxn id="73" idx="3"/>
              </p:cNvCxnSpPr>
              <p:nvPr/>
            </p:nvCxnSpPr>
            <p:spPr>
              <a:xfrm>
                <a:off x="1285852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1285852" y="385762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1285852" y="4143380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1285852" y="4429132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285852" y="471488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1285852" y="500063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1285852" y="5286388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>
                <a:off x="2713818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428066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5400000">
                <a:off x="2142314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5400000">
                <a:off x="1856562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5400000">
                <a:off x="1571604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>
                <a:stCxn id="73" idx="0"/>
              </p:cNvCxnSpPr>
              <p:nvPr/>
            </p:nvCxnSpPr>
            <p:spPr>
              <a:xfrm rot="16200000" flipH="1">
                <a:off x="1285852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5400000">
                <a:off x="1000100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5400000">
                <a:off x="714348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rot="5400000">
                <a:off x="428596" y="3571876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5400000">
                <a:off x="-143305" y="3571479"/>
                <a:ext cx="400052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5400000">
                <a:off x="-429057" y="3571479"/>
                <a:ext cx="4000528" cy="79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1285852" y="1857364"/>
                <a:ext cx="400052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5400000">
                <a:off x="3000364" y="3571876"/>
                <a:ext cx="4001322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Прямая со стрелкой 68"/>
            <p:cNvCxnSpPr/>
            <p:nvPr/>
          </p:nvCxnSpPr>
          <p:spPr>
            <a:xfrm rot="16200000" flipV="1">
              <a:off x="-713618" y="3571082"/>
              <a:ext cx="400052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>
              <a:off x="1285852" y="5572140"/>
              <a:ext cx="400052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124179" y="48577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124179" y="371475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-428659" y="4214821"/>
            <a:ext cx="2857521" cy="11430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571604" y="3357562"/>
            <a:ext cx="57150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142976" y="4357694"/>
            <a:ext cx="2857520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 descr="E:\FILES\PFILES\MSOFFICE\MEDIA\CNTCD1\Animated\j033690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7354" y="5214950"/>
            <a:ext cx="1000132" cy="969359"/>
          </a:xfrm>
          <a:prstGeom prst="rect">
            <a:avLst/>
          </a:prstGeom>
          <a:noFill/>
        </p:spPr>
      </p:pic>
      <p:sp>
        <p:nvSpPr>
          <p:cNvPr id="57" name="Номер слайда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2.31267E-7 L 0.4441 -0.0055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-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6"/>
          <p:cNvGrpSpPr/>
          <p:nvPr/>
        </p:nvGrpSpPr>
        <p:grpSpPr>
          <a:xfrm>
            <a:off x="214282" y="1414477"/>
            <a:ext cx="4787934" cy="5301466"/>
            <a:chOff x="1069950" y="271469"/>
            <a:chExt cx="4787934" cy="5301466"/>
          </a:xfrm>
        </p:grpSpPr>
        <p:grpSp>
          <p:nvGrpSpPr>
            <p:cNvPr id="6" name="Группа 48"/>
            <p:cNvGrpSpPr/>
            <p:nvPr/>
          </p:nvGrpSpPr>
          <p:grpSpPr>
            <a:xfrm>
              <a:off x="1069950" y="271469"/>
              <a:ext cx="4787934" cy="5301466"/>
              <a:chOff x="1069950" y="271469"/>
              <a:chExt cx="4787934" cy="5301466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430645" y="3000769"/>
                <a:ext cx="5144330" cy="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071538" y="714356"/>
                <a:ext cx="471490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1071538" y="100010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071538" y="128586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071538" y="157161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1071538" y="185736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1071538" y="214311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Прямоугольник 67"/>
              <p:cNvSpPr/>
              <p:nvPr/>
            </p:nvSpPr>
            <p:spPr>
              <a:xfrm>
                <a:off x="1071538" y="428604"/>
                <a:ext cx="4786346" cy="5143537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1071538" y="242886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1071538" y="271462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1071538" y="300037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>
                <a:off x="1071538" y="328612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1071538" y="357187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071538" y="385762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071538" y="442913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071538" y="414338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071538" y="471488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071538" y="500063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071538" y="528638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rot="16200000" flipH="1">
                <a:off x="2998776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rot="16200000" flipH="1">
                <a:off x="2713818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rot="16200000" flipH="1">
                <a:off x="242806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rot="16200000" flipH="1">
                <a:off x="214231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16200000" flipH="1">
                <a:off x="185656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16200000" flipH="1">
                <a:off x="157081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 flipH="1">
                <a:off x="1284264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rot="16200000" flipH="1">
                <a:off x="99930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6200000" flipH="1">
                <a:off x="71355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rot="16200000" flipH="1">
                <a:off x="4278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16200000" flipH="1">
                <a:off x="14205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rot="16200000" flipH="1">
                <a:off x="-1437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>
                <a:stCxn id="315" idx="3"/>
              </p:cNvCxnSpPr>
              <p:nvPr/>
            </p:nvCxnSpPr>
            <p:spPr>
              <a:xfrm flipH="1">
                <a:off x="1855768" y="271469"/>
                <a:ext cx="32" cy="530067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rot="16200000" flipH="1">
                <a:off x="-1001356" y="2999975"/>
                <a:ext cx="5143536" cy="793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 rot="5400000">
                <a:off x="-1143041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rot="5400000">
                <a:off x="-1358148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Прямая со стрелкой 58"/>
            <p:cNvCxnSpPr/>
            <p:nvPr/>
          </p:nvCxnSpPr>
          <p:spPr>
            <a:xfrm rot="16200000" flipV="1">
              <a:off x="-1285916" y="2998784"/>
              <a:ext cx="5143536" cy="3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069950" y="5286388"/>
              <a:ext cx="478634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929322" y="4415861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В. 9 м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00792" y="5286388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Г. 6 м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29386" y="3500438"/>
            <a:ext cx="2643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Б. 8  м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51900" y="2357430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А. 10 м</a:t>
            </a:r>
            <a:endParaRPr lang="ru-RU" sz="3200" b="1" dirty="0"/>
          </a:p>
        </p:txBody>
      </p:sp>
      <p:sp>
        <p:nvSpPr>
          <p:cNvPr id="314" name="TextBox 313"/>
          <p:cNvSpPr txBox="1"/>
          <p:nvPr/>
        </p:nvSpPr>
        <p:spPr>
          <a:xfrm>
            <a:off x="5286380" y="628652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ru-RU" sz="2000" dirty="0" smtClean="0"/>
              <a:t>, с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0" y="121442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h</a:t>
            </a:r>
            <a:r>
              <a:rPr lang="ru-RU" sz="2000" dirty="0" smtClean="0"/>
              <a:t>, м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146757" y="638647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142844" y="564357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42844" y="4511859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319" name="TextBox 318"/>
          <p:cNvSpPr txBox="1"/>
          <p:nvPr/>
        </p:nvSpPr>
        <p:spPr>
          <a:xfrm>
            <a:off x="142844" y="335756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98" name="TextBox 97"/>
          <p:cNvSpPr txBox="1"/>
          <p:nvPr/>
        </p:nvSpPr>
        <p:spPr>
          <a:xfrm>
            <a:off x="142844" y="50720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158046" y="3940355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42844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</a:t>
            </a:r>
            <a:endParaRPr lang="ru-RU" sz="2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42844" y="221455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</a:t>
            </a:r>
            <a:endParaRPr lang="ru-RU" sz="2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42844" y="171448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</a:t>
            </a:r>
            <a:endParaRPr lang="ru-RU" sz="2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28628" y="-71462"/>
            <a:ext cx="7786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Мяч подбросили вертикально вверх, и он упал на землю. На рисунке изображен график зависимости высоты мяча над землей от времени полета. Используя график, выясните, сколько метров пролетел мяч за первые 3 с.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714876" y="785794"/>
            <a:ext cx="3071834" cy="2000264"/>
          </a:xfrm>
          <a:prstGeom prst="cloudCallout">
            <a:avLst>
              <a:gd name="adj1" fmla="val 14468"/>
              <a:gd name="adj2" fmla="val 12367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57224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1428728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2000232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571736" y="6391825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56" name="Полилиния 155"/>
          <p:cNvSpPr/>
          <p:nvPr/>
        </p:nvSpPr>
        <p:spPr>
          <a:xfrm>
            <a:off x="440267" y="1860786"/>
            <a:ext cx="2380073" cy="4579525"/>
          </a:xfrm>
          <a:custGeom>
            <a:avLst/>
            <a:gdLst>
              <a:gd name="connsiteX0" fmla="*/ 0 w 2380073"/>
              <a:gd name="connsiteY0" fmla="*/ 3998147 h 4579525"/>
              <a:gd name="connsiteX1" fmla="*/ 564444 w 2380073"/>
              <a:gd name="connsiteY1" fmla="*/ 1130770 h 4579525"/>
              <a:gd name="connsiteX2" fmla="*/ 1128889 w 2380073"/>
              <a:gd name="connsiteY2" fmla="*/ 1881 h 4579525"/>
              <a:gd name="connsiteX3" fmla="*/ 1693333 w 2380073"/>
              <a:gd name="connsiteY3" fmla="*/ 1142058 h 4579525"/>
              <a:gd name="connsiteX4" fmla="*/ 2269066 w 2380073"/>
              <a:gd name="connsiteY4" fmla="*/ 4009436 h 4579525"/>
              <a:gd name="connsiteX5" fmla="*/ 2359377 w 2380073"/>
              <a:gd name="connsiteY5" fmla="*/ 4562592 h 457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073" h="4579525">
                <a:moveTo>
                  <a:pt x="0" y="3998147"/>
                </a:moveTo>
                <a:cubicBezTo>
                  <a:pt x="188148" y="2897480"/>
                  <a:pt x="376296" y="1796814"/>
                  <a:pt x="564444" y="1130770"/>
                </a:cubicBezTo>
                <a:cubicBezTo>
                  <a:pt x="752592" y="464726"/>
                  <a:pt x="940741" y="0"/>
                  <a:pt x="1128889" y="1881"/>
                </a:cubicBezTo>
                <a:cubicBezTo>
                  <a:pt x="1317037" y="3762"/>
                  <a:pt x="1503304" y="474132"/>
                  <a:pt x="1693333" y="1142058"/>
                </a:cubicBezTo>
                <a:cubicBezTo>
                  <a:pt x="1883362" y="1809984"/>
                  <a:pt x="2158059" y="3439347"/>
                  <a:pt x="2269066" y="4009436"/>
                </a:cubicBezTo>
                <a:cubicBezTo>
                  <a:pt x="2380073" y="4579525"/>
                  <a:pt x="2369725" y="4571058"/>
                  <a:pt x="2359377" y="4562592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7" name="Рисунок 156" descr="мяч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7143776"/>
            <a:ext cx="619125" cy="609600"/>
          </a:xfrm>
          <a:prstGeom prst="rect">
            <a:avLst/>
          </a:prstGeom>
        </p:spPr>
      </p:pic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5551 C 0.01267 -0.14848 0.05573 -0.49075 0.07604 -0.61055 C 0.09635 -0.73035 0.10416 -0.74214 0.12222 -0.77429 C 0.14027 -0.80643 0.16406 -0.82725 0.1842 -0.80343 C 0.20434 -0.77961 0.22517 -0.70699 0.24357 -0.63113 C 0.26146 -0.55481 0.2776 -0.426 0.29288 -0.34667 C 0.30764 -0.26758 0.32205 -0.1723 0.33211 -0.1538 C 0.34166 -0.1346 0.34184 -0.19797 0.35173 -0.23474 C 0.36163 -0.27244 0.3783 -0.36356 0.39132 -0.37697 C 0.40434 -0.39061 0.41701 -0.35222 0.43055 -0.31615 C 0.44409 -0.28007 0.45833 -0.18016 0.47309 -0.16027 C 0.48784 -0.14038 0.50486 -0.19542 0.51875 -0.19635 C 0.53246 -0.19751 0.54132 -0.16952 0.55573 -0.16513 C 0.56996 -0.16097 0.56475 -0.17045 0.60486 -0.16999 C 0.64496 -0.16952 0.75642 -0.1642 0.79618 -0.16258 " pathEditMode="relative" rAng="0" ptsTypes="aaaaaaaaaaaaaaa">
                                      <p:cBhvr>
                                        <p:cTn id="10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00" y="-38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6"/>
          <p:cNvGrpSpPr/>
          <p:nvPr/>
        </p:nvGrpSpPr>
        <p:grpSpPr>
          <a:xfrm>
            <a:off x="214282" y="1557329"/>
            <a:ext cx="4787934" cy="5158614"/>
            <a:chOff x="1069950" y="414321"/>
            <a:chExt cx="4787934" cy="5158614"/>
          </a:xfrm>
        </p:grpSpPr>
        <p:grpSp>
          <p:nvGrpSpPr>
            <p:cNvPr id="6" name="Группа 48"/>
            <p:cNvGrpSpPr/>
            <p:nvPr/>
          </p:nvGrpSpPr>
          <p:grpSpPr>
            <a:xfrm>
              <a:off x="1069950" y="414321"/>
              <a:ext cx="4787934" cy="5158614"/>
              <a:chOff x="1069950" y="414321"/>
              <a:chExt cx="4787934" cy="5158614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430645" y="3000769"/>
                <a:ext cx="5144330" cy="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071538" y="714356"/>
                <a:ext cx="471490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1071538" y="100010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071538" y="128586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071538" y="157161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1071538" y="185736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1071538" y="214311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Прямоугольник 67"/>
              <p:cNvSpPr/>
              <p:nvPr/>
            </p:nvSpPr>
            <p:spPr>
              <a:xfrm>
                <a:off x="1071538" y="428604"/>
                <a:ext cx="4786346" cy="5143537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1071538" y="242886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1071538" y="271462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1071538" y="300037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>
                <a:off x="1071538" y="328612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1071538" y="357187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071538" y="385762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071538" y="442913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071538" y="414338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071538" y="471488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071538" y="500063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071538" y="528638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rot="16200000" flipH="1">
                <a:off x="2998776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rot="16200000" flipH="1">
                <a:off x="2713818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rot="16200000" flipH="1">
                <a:off x="242806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rot="16200000" flipH="1">
                <a:off x="214231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16200000" flipH="1">
                <a:off x="185656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16200000" flipH="1">
                <a:off x="157081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 flipH="1">
                <a:off x="1284264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rot="16200000" flipH="1">
                <a:off x="99930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6200000" flipH="1">
                <a:off x="71355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rot="16200000" flipH="1">
                <a:off x="4278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16200000" flipH="1">
                <a:off x="14205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rot="16200000" flipH="1">
                <a:off x="-1437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-723126" y="2993215"/>
                <a:ext cx="5157822" cy="33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rot="16200000" flipH="1">
                <a:off x="-1001356" y="2999975"/>
                <a:ext cx="5143536" cy="793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 rot="5400000">
                <a:off x="-1143041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rot="5400000">
                <a:off x="-1358148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Прямая со стрелкой 58"/>
            <p:cNvCxnSpPr/>
            <p:nvPr/>
          </p:nvCxnSpPr>
          <p:spPr>
            <a:xfrm rot="16200000" flipV="1">
              <a:off x="-1285916" y="2998784"/>
              <a:ext cx="5143536" cy="3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069950" y="5286388"/>
              <a:ext cx="478634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15008" y="3058539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Б. 7 м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5286388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Г. 12 м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4214818"/>
            <a:ext cx="2643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В. 8 м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071678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А. 6 м</a:t>
            </a:r>
            <a:endParaRPr lang="ru-RU" sz="3200" b="1" dirty="0"/>
          </a:p>
        </p:txBody>
      </p:sp>
      <p:sp>
        <p:nvSpPr>
          <p:cNvPr id="314" name="TextBox 313"/>
          <p:cNvSpPr txBox="1"/>
          <p:nvPr/>
        </p:nvSpPr>
        <p:spPr>
          <a:xfrm>
            <a:off x="5286380" y="628652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ru-RU" sz="2000" dirty="0" smtClean="0"/>
              <a:t>, с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500034" y="150017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h</a:t>
            </a:r>
            <a:r>
              <a:rPr lang="ru-RU" sz="2000" dirty="0" smtClean="0"/>
              <a:t>, м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146757" y="638647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142844" y="564357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318" name="TextBox 317"/>
          <p:cNvSpPr txBox="1"/>
          <p:nvPr/>
        </p:nvSpPr>
        <p:spPr>
          <a:xfrm>
            <a:off x="142844" y="4511859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319" name="TextBox 318"/>
          <p:cNvSpPr txBox="1"/>
          <p:nvPr/>
        </p:nvSpPr>
        <p:spPr>
          <a:xfrm>
            <a:off x="142844" y="335756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98" name="TextBox 97"/>
          <p:cNvSpPr txBox="1"/>
          <p:nvPr/>
        </p:nvSpPr>
        <p:spPr>
          <a:xfrm>
            <a:off x="142844" y="50720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158046" y="3940355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42844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</a:t>
            </a:r>
            <a:endParaRPr lang="ru-RU" sz="2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42844" y="221455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</a:t>
            </a:r>
            <a:endParaRPr lang="ru-RU" sz="2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42844" y="171448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</a:t>
            </a:r>
            <a:endParaRPr lang="ru-RU" sz="2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0" y="0"/>
            <a:ext cx="842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Мяч подбросили вертикально вверх, и он упал на землю. На рисунке изображен график зависимости высоты мяча над землей от времени полета. Используя график, выясните, сколько метров пролетел мяч за первые 2 с.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714876" y="500042"/>
            <a:ext cx="3071834" cy="2000264"/>
          </a:xfrm>
          <a:prstGeom prst="cloudCallout">
            <a:avLst>
              <a:gd name="adj1" fmla="val 4178"/>
              <a:gd name="adj2" fmla="val 7965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57224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1428728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2000232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571736" y="6391825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56" name="Полилиния 155"/>
          <p:cNvSpPr/>
          <p:nvPr/>
        </p:nvSpPr>
        <p:spPr>
          <a:xfrm>
            <a:off x="440267" y="2428868"/>
            <a:ext cx="1774279" cy="4011443"/>
          </a:xfrm>
          <a:custGeom>
            <a:avLst/>
            <a:gdLst>
              <a:gd name="connsiteX0" fmla="*/ 0 w 2380073"/>
              <a:gd name="connsiteY0" fmla="*/ 3998147 h 4579525"/>
              <a:gd name="connsiteX1" fmla="*/ 564444 w 2380073"/>
              <a:gd name="connsiteY1" fmla="*/ 1130770 h 4579525"/>
              <a:gd name="connsiteX2" fmla="*/ 1128889 w 2380073"/>
              <a:gd name="connsiteY2" fmla="*/ 1881 h 4579525"/>
              <a:gd name="connsiteX3" fmla="*/ 1693333 w 2380073"/>
              <a:gd name="connsiteY3" fmla="*/ 1142058 h 4579525"/>
              <a:gd name="connsiteX4" fmla="*/ 2269066 w 2380073"/>
              <a:gd name="connsiteY4" fmla="*/ 4009436 h 4579525"/>
              <a:gd name="connsiteX5" fmla="*/ 2359377 w 2380073"/>
              <a:gd name="connsiteY5" fmla="*/ 4562592 h 457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073" h="4579525">
                <a:moveTo>
                  <a:pt x="0" y="3998147"/>
                </a:moveTo>
                <a:cubicBezTo>
                  <a:pt x="188148" y="2897480"/>
                  <a:pt x="376296" y="1796814"/>
                  <a:pt x="564444" y="1130770"/>
                </a:cubicBezTo>
                <a:cubicBezTo>
                  <a:pt x="752592" y="464726"/>
                  <a:pt x="940741" y="0"/>
                  <a:pt x="1128889" y="1881"/>
                </a:cubicBezTo>
                <a:cubicBezTo>
                  <a:pt x="1317037" y="3762"/>
                  <a:pt x="1503304" y="474132"/>
                  <a:pt x="1693333" y="1142058"/>
                </a:cubicBezTo>
                <a:cubicBezTo>
                  <a:pt x="1883362" y="1809984"/>
                  <a:pt x="2158059" y="3439347"/>
                  <a:pt x="2269066" y="4009436"/>
                </a:cubicBezTo>
                <a:cubicBezTo>
                  <a:pt x="2380073" y="4579525"/>
                  <a:pt x="2369725" y="4571058"/>
                  <a:pt x="2359377" y="4562592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Рисунок 68" descr="мяч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7078688"/>
            <a:ext cx="802737" cy="779468"/>
          </a:xfrm>
          <a:prstGeom prst="rect">
            <a:avLst/>
          </a:prstGeom>
        </p:spPr>
      </p:pic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4741 C 0.00643 -0.14454 0.04948 -0.51966 0.06684 -0.6309 C 0.0842 -0.74214 0.08802 -0.71485 0.09844 -0.71485 C 0.10886 -0.71485 0.11285 -0.71993 0.12986 -0.6309 C 0.14688 -0.54186 0.18108 -0.25694 0.2007 -0.17993 C 0.22049 -0.10291 0.23073 -0.14477 0.24775 -0.16929 C 0.26476 -0.1938 0.28733 -0.31337 0.30313 -0.32678 C 0.31893 -0.34019 0.3257 -0.27983 0.34271 -0.25023 C 0.35973 -0.22063 0.36719 -0.16582 0.40556 -0.14847 C 0.44375 -0.13113 0.5224 -0.14755 0.57223 -0.14662 C 0.62205 -0.1457 0.67691 -0.14408 0.70452 -0.14338 " pathEditMode="relative" rAng="0" ptsTypes="aaaaaaaaaaa">
                                      <p:cBhvr>
                                        <p:cTn id="10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6"/>
          <p:cNvGrpSpPr/>
          <p:nvPr/>
        </p:nvGrpSpPr>
        <p:grpSpPr>
          <a:xfrm>
            <a:off x="214282" y="1557329"/>
            <a:ext cx="4787934" cy="5300671"/>
            <a:chOff x="1069950" y="414321"/>
            <a:chExt cx="4787934" cy="5300671"/>
          </a:xfrm>
        </p:grpSpPr>
        <p:grpSp>
          <p:nvGrpSpPr>
            <p:cNvPr id="6" name="Группа 48"/>
            <p:cNvGrpSpPr/>
            <p:nvPr/>
          </p:nvGrpSpPr>
          <p:grpSpPr>
            <a:xfrm>
              <a:off x="1069950" y="414321"/>
              <a:ext cx="4787934" cy="5300671"/>
              <a:chOff x="1069950" y="414321"/>
              <a:chExt cx="4787934" cy="5300671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430645" y="3000769"/>
                <a:ext cx="5144330" cy="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071538" y="714356"/>
                <a:ext cx="471490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1071538" y="100010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071538" y="128586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071538" y="157161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1071538" y="185736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1071538" y="214311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Прямоугольник 67"/>
              <p:cNvSpPr/>
              <p:nvPr/>
            </p:nvSpPr>
            <p:spPr>
              <a:xfrm>
                <a:off x="1071538" y="428604"/>
                <a:ext cx="4786346" cy="5143537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1071538" y="242886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1071538" y="271462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1071538" y="300037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>
                <a:off x="1071538" y="328612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1071538" y="357187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071538" y="385762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071538" y="442913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071538" y="414338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071538" y="471488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071538" y="500063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071538" y="528638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rot="16200000" flipH="1">
                <a:off x="2998776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rot="16200000" flipH="1">
                <a:off x="2713818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rot="16200000" flipH="1">
                <a:off x="242806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rot="16200000" flipH="1">
                <a:off x="214231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16200000" flipH="1">
                <a:off x="185656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16200000" flipH="1">
                <a:off x="157081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 flipH="1">
                <a:off x="1284264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rot="16200000" flipH="1">
                <a:off x="99930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6200000" flipH="1">
                <a:off x="71355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rot="16200000" flipH="1">
                <a:off x="4278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16200000" flipH="1">
                <a:off x="14205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rot="16200000" flipH="1">
                <a:off x="-1437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>
                <a:stCxn id="315" idx="3"/>
              </p:cNvCxnSpPr>
              <p:nvPr/>
            </p:nvCxnSpPr>
            <p:spPr>
              <a:xfrm>
                <a:off x="1855768" y="414321"/>
                <a:ext cx="1588" cy="530067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rot="16200000" flipH="1">
                <a:off x="-1001356" y="2999975"/>
                <a:ext cx="5143536" cy="793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 rot="5400000">
                <a:off x="-1143041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rot="5400000">
                <a:off x="-1358148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Прямая со стрелкой 58"/>
            <p:cNvCxnSpPr/>
            <p:nvPr/>
          </p:nvCxnSpPr>
          <p:spPr>
            <a:xfrm rot="16200000" flipV="1">
              <a:off x="-1285916" y="2998784"/>
              <a:ext cx="5143536" cy="3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069950" y="5286388"/>
              <a:ext cx="478634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929454" y="2357430"/>
            <a:ext cx="74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29454" y="5286388"/>
            <a:ext cx="83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29454" y="421481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3214686"/>
            <a:ext cx="6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</a:t>
            </a:r>
            <a:endParaRPr lang="ru-RU" sz="3200" b="1" dirty="0"/>
          </a:p>
        </p:txBody>
      </p:sp>
      <p:sp>
        <p:nvSpPr>
          <p:cNvPr id="314" name="TextBox 313"/>
          <p:cNvSpPr txBox="1"/>
          <p:nvPr/>
        </p:nvSpPr>
        <p:spPr>
          <a:xfrm>
            <a:off x="4857752" y="645789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err="1" smtClean="0"/>
              <a:t>х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0" y="1357274"/>
            <a:ext cx="10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  у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146757" y="638647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142844" y="564357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0" y="0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Какой из схематических графиков на рисунке является графиком зависимости расстояния, пройденного автомобилем, от времени движения при постоянной скорости?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715008" y="214290"/>
            <a:ext cx="3071834" cy="2000264"/>
          </a:xfrm>
          <a:prstGeom prst="cloudCallout">
            <a:avLst>
              <a:gd name="adj1" fmla="val -16957"/>
              <a:gd name="adj2" fmla="val 6319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57224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56" name="Полилиния 155"/>
          <p:cNvSpPr/>
          <p:nvPr/>
        </p:nvSpPr>
        <p:spPr>
          <a:xfrm>
            <a:off x="440267" y="2428868"/>
            <a:ext cx="1774279" cy="4011443"/>
          </a:xfrm>
          <a:custGeom>
            <a:avLst/>
            <a:gdLst>
              <a:gd name="connsiteX0" fmla="*/ 0 w 2380073"/>
              <a:gd name="connsiteY0" fmla="*/ 3998147 h 4579525"/>
              <a:gd name="connsiteX1" fmla="*/ 564444 w 2380073"/>
              <a:gd name="connsiteY1" fmla="*/ 1130770 h 4579525"/>
              <a:gd name="connsiteX2" fmla="*/ 1128889 w 2380073"/>
              <a:gd name="connsiteY2" fmla="*/ 1881 h 4579525"/>
              <a:gd name="connsiteX3" fmla="*/ 1693333 w 2380073"/>
              <a:gd name="connsiteY3" fmla="*/ 1142058 h 4579525"/>
              <a:gd name="connsiteX4" fmla="*/ 2269066 w 2380073"/>
              <a:gd name="connsiteY4" fmla="*/ 4009436 h 4579525"/>
              <a:gd name="connsiteX5" fmla="*/ 2359377 w 2380073"/>
              <a:gd name="connsiteY5" fmla="*/ 4562592 h 457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073" h="4579525">
                <a:moveTo>
                  <a:pt x="0" y="3998147"/>
                </a:moveTo>
                <a:cubicBezTo>
                  <a:pt x="188148" y="2897480"/>
                  <a:pt x="376296" y="1796814"/>
                  <a:pt x="564444" y="1130770"/>
                </a:cubicBezTo>
                <a:cubicBezTo>
                  <a:pt x="752592" y="464726"/>
                  <a:pt x="940741" y="0"/>
                  <a:pt x="1128889" y="1881"/>
                </a:cubicBezTo>
                <a:cubicBezTo>
                  <a:pt x="1317037" y="3762"/>
                  <a:pt x="1503304" y="474132"/>
                  <a:pt x="1693333" y="1142058"/>
                </a:cubicBezTo>
                <a:cubicBezTo>
                  <a:pt x="1883362" y="1809984"/>
                  <a:pt x="2158059" y="3439347"/>
                  <a:pt x="2269066" y="4009436"/>
                </a:cubicBezTo>
                <a:cubicBezTo>
                  <a:pt x="2380073" y="4579525"/>
                  <a:pt x="2369725" y="4571058"/>
                  <a:pt x="2359377" y="4562592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442510" y="3286124"/>
            <a:ext cx="3700862" cy="311864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лилиния 73"/>
          <p:cNvSpPr/>
          <p:nvPr/>
        </p:nvSpPr>
        <p:spPr>
          <a:xfrm>
            <a:off x="571472" y="2621490"/>
            <a:ext cx="4023360" cy="3593592"/>
          </a:xfrm>
          <a:custGeom>
            <a:avLst/>
            <a:gdLst>
              <a:gd name="connsiteX0" fmla="*/ 0 w 4023360"/>
              <a:gd name="connsiteY0" fmla="*/ 0 h 3593592"/>
              <a:gd name="connsiteX1" fmla="*/ 292608 w 4023360"/>
              <a:gd name="connsiteY1" fmla="*/ 2295144 h 3593592"/>
              <a:gd name="connsiteX2" fmla="*/ 868680 w 4023360"/>
              <a:gd name="connsiteY2" fmla="*/ 3182112 h 3593592"/>
              <a:gd name="connsiteX3" fmla="*/ 2057400 w 4023360"/>
              <a:gd name="connsiteY3" fmla="*/ 3456432 h 3593592"/>
              <a:gd name="connsiteX4" fmla="*/ 4023360 w 4023360"/>
              <a:gd name="connsiteY4" fmla="*/ 3593592 h 359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360" h="3593592">
                <a:moveTo>
                  <a:pt x="0" y="0"/>
                </a:moveTo>
                <a:cubicBezTo>
                  <a:pt x="73914" y="882396"/>
                  <a:pt x="147828" y="1764792"/>
                  <a:pt x="292608" y="2295144"/>
                </a:cubicBezTo>
                <a:cubicBezTo>
                  <a:pt x="437388" y="2825496"/>
                  <a:pt x="574548" y="2988564"/>
                  <a:pt x="868680" y="3182112"/>
                </a:cubicBezTo>
                <a:cubicBezTo>
                  <a:pt x="1162812" y="3375660"/>
                  <a:pt x="1531620" y="3387852"/>
                  <a:pt x="2057400" y="3456432"/>
                </a:cubicBezTo>
                <a:cubicBezTo>
                  <a:pt x="2583180" y="3525012"/>
                  <a:pt x="4023360" y="3593592"/>
                  <a:pt x="4023360" y="3593592"/>
                </a:cubicBez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428596" y="4143380"/>
            <a:ext cx="4071966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14810" y="285749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4143372" y="414338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80" name="TextBox 79"/>
          <p:cNvSpPr txBox="1"/>
          <p:nvPr/>
        </p:nvSpPr>
        <p:spPr>
          <a:xfrm>
            <a:off x="4214810" y="564357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81" name="TextBox 80"/>
          <p:cNvSpPr txBox="1"/>
          <p:nvPr/>
        </p:nvSpPr>
        <p:spPr>
          <a:xfrm>
            <a:off x="1428728" y="207167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</a:t>
            </a:r>
            <a:endParaRPr lang="ru-RU" sz="3200" dirty="0"/>
          </a:p>
        </p:txBody>
      </p:sp>
      <p:pic>
        <p:nvPicPr>
          <p:cNvPr id="26626" name="Picture 2" descr="E:\FILES\PFILES\MSOFFICE\MEDIA\CNTCD1\Animated\j031809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183249" flipH="1">
            <a:off x="211843" y="5391364"/>
            <a:ext cx="976326" cy="571500"/>
          </a:xfrm>
          <a:prstGeom prst="rect">
            <a:avLst/>
          </a:prstGeom>
          <a:noFill/>
        </p:spPr>
      </p:pic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0259E-6 L 0.34479 -0.379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-190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6"/>
          <p:cNvGrpSpPr/>
          <p:nvPr/>
        </p:nvGrpSpPr>
        <p:grpSpPr>
          <a:xfrm>
            <a:off x="214282" y="1414477"/>
            <a:ext cx="4787934" cy="5301466"/>
            <a:chOff x="1069950" y="271469"/>
            <a:chExt cx="4787934" cy="5301466"/>
          </a:xfrm>
        </p:grpSpPr>
        <p:grpSp>
          <p:nvGrpSpPr>
            <p:cNvPr id="6" name="Группа 48"/>
            <p:cNvGrpSpPr/>
            <p:nvPr/>
          </p:nvGrpSpPr>
          <p:grpSpPr>
            <a:xfrm>
              <a:off x="1069950" y="271469"/>
              <a:ext cx="4787934" cy="5301466"/>
              <a:chOff x="1069950" y="271469"/>
              <a:chExt cx="4787934" cy="5301466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-430645" y="3000769"/>
                <a:ext cx="5144330" cy="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071538" y="714356"/>
                <a:ext cx="4714908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1071538" y="100010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071538" y="128586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071538" y="157161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1071538" y="185736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1071538" y="214311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Прямоугольник 67"/>
              <p:cNvSpPr/>
              <p:nvPr/>
            </p:nvSpPr>
            <p:spPr>
              <a:xfrm>
                <a:off x="1071538" y="428604"/>
                <a:ext cx="4786346" cy="5143537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1071538" y="242886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1071538" y="271462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1071538" y="300037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>
                <a:off x="1071538" y="328612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1071538" y="357187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071538" y="385762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071538" y="4429132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071538" y="4143380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071538" y="4714884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071538" y="5000636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071538" y="5286388"/>
                <a:ext cx="478634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rot="16200000" flipH="1">
                <a:off x="2998776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rot="16200000" flipH="1">
                <a:off x="2713818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rot="16200000" flipH="1">
                <a:off x="242806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rot="16200000" flipH="1">
                <a:off x="214231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16200000" flipH="1">
                <a:off x="185656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16200000" flipH="1">
                <a:off x="157081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6200000" flipH="1">
                <a:off x="1284264" y="3000372"/>
                <a:ext cx="5144330" cy="79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rot="16200000" flipH="1">
                <a:off x="999306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6200000" flipH="1">
                <a:off x="713554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rot="16200000" flipH="1">
                <a:off x="4278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16200000" flipH="1">
                <a:off x="142050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rot="16200000" flipH="1">
                <a:off x="-143702" y="2999578"/>
                <a:ext cx="5143536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>
                <a:stCxn id="315" idx="3"/>
              </p:cNvCxnSpPr>
              <p:nvPr/>
            </p:nvCxnSpPr>
            <p:spPr>
              <a:xfrm flipH="1">
                <a:off x="1855768" y="271469"/>
                <a:ext cx="32" cy="530067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rot="16200000" flipH="1">
                <a:off x="-1001356" y="2999975"/>
                <a:ext cx="5143536" cy="793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 rot="5400000">
                <a:off x="-1143041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rot="5400000">
                <a:off x="-1358148" y="3142454"/>
                <a:ext cx="4857784" cy="15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Прямая со стрелкой 58"/>
            <p:cNvCxnSpPr/>
            <p:nvPr/>
          </p:nvCxnSpPr>
          <p:spPr>
            <a:xfrm rot="16200000" flipV="1">
              <a:off x="-1285916" y="2998784"/>
              <a:ext cx="5143536" cy="3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069950" y="5286388"/>
              <a:ext cx="478634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973843" y="5357826"/>
            <a:ext cx="74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29454" y="2285992"/>
            <a:ext cx="83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29454" y="421481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3214686"/>
            <a:ext cx="6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</a:t>
            </a:r>
            <a:endParaRPr lang="ru-RU" sz="3200" b="1" dirty="0"/>
          </a:p>
        </p:txBody>
      </p:sp>
      <p:sp>
        <p:nvSpPr>
          <p:cNvPr id="314" name="TextBox 313"/>
          <p:cNvSpPr txBox="1"/>
          <p:nvPr/>
        </p:nvSpPr>
        <p:spPr>
          <a:xfrm>
            <a:off x="5000628" y="645789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err="1" smtClean="0"/>
              <a:t>х</a:t>
            </a:r>
            <a:endParaRPr lang="ru-RU" sz="2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0" y="121442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у</a:t>
            </a:r>
            <a:endParaRPr lang="ru-RU" sz="2000" dirty="0"/>
          </a:p>
        </p:txBody>
      </p:sp>
      <p:sp>
        <p:nvSpPr>
          <p:cNvPr id="316" name="TextBox 315"/>
          <p:cNvSpPr txBox="1"/>
          <p:nvPr/>
        </p:nvSpPr>
        <p:spPr>
          <a:xfrm>
            <a:off x="146757" y="638647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317" name="TextBox 316"/>
          <p:cNvSpPr txBox="1"/>
          <p:nvPr/>
        </p:nvSpPr>
        <p:spPr>
          <a:xfrm>
            <a:off x="142844" y="564357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0" y="0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Какой из схематических графиков на рисунке является графиком зависимости длины одной стороны прямоугольника от длины другой стороны при постоянной площади?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286380" y="1285860"/>
            <a:ext cx="3071834" cy="2000264"/>
          </a:xfrm>
          <a:prstGeom prst="cloudCallout">
            <a:avLst>
              <a:gd name="adj1" fmla="val 9870"/>
              <a:gd name="adj2" fmla="val 14954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Верно!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57224" y="63901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56" name="Полилиния 155"/>
          <p:cNvSpPr/>
          <p:nvPr/>
        </p:nvSpPr>
        <p:spPr>
          <a:xfrm>
            <a:off x="440267" y="2428868"/>
            <a:ext cx="1774279" cy="4011443"/>
          </a:xfrm>
          <a:custGeom>
            <a:avLst/>
            <a:gdLst>
              <a:gd name="connsiteX0" fmla="*/ 0 w 2380073"/>
              <a:gd name="connsiteY0" fmla="*/ 3998147 h 4579525"/>
              <a:gd name="connsiteX1" fmla="*/ 564444 w 2380073"/>
              <a:gd name="connsiteY1" fmla="*/ 1130770 h 4579525"/>
              <a:gd name="connsiteX2" fmla="*/ 1128889 w 2380073"/>
              <a:gd name="connsiteY2" fmla="*/ 1881 h 4579525"/>
              <a:gd name="connsiteX3" fmla="*/ 1693333 w 2380073"/>
              <a:gd name="connsiteY3" fmla="*/ 1142058 h 4579525"/>
              <a:gd name="connsiteX4" fmla="*/ 2269066 w 2380073"/>
              <a:gd name="connsiteY4" fmla="*/ 4009436 h 4579525"/>
              <a:gd name="connsiteX5" fmla="*/ 2359377 w 2380073"/>
              <a:gd name="connsiteY5" fmla="*/ 4562592 h 457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073" h="4579525">
                <a:moveTo>
                  <a:pt x="0" y="3998147"/>
                </a:moveTo>
                <a:cubicBezTo>
                  <a:pt x="188148" y="2897480"/>
                  <a:pt x="376296" y="1796814"/>
                  <a:pt x="564444" y="1130770"/>
                </a:cubicBezTo>
                <a:cubicBezTo>
                  <a:pt x="752592" y="464726"/>
                  <a:pt x="940741" y="0"/>
                  <a:pt x="1128889" y="1881"/>
                </a:cubicBezTo>
                <a:cubicBezTo>
                  <a:pt x="1317037" y="3762"/>
                  <a:pt x="1503304" y="474132"/>
                  <a:pt x="1693333" y="1142058"/>
                </a:cubicBezTo>
                <a:cubicBezTo>
                  <a:pt x="1883362" y="1809984"/>
                  <a:pt x="2158059" y="3439347"/>
                  <a:pt x="2269066" y="4009436"/>
                </a:cubicBezTo>
                <a:cubicBezTo>
                  <a:pt x="2380073" y="4579525"/>
                  <a:pt x="2369725" y="4571058"/>
                  <a:pt x="2359377" y="4562592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442510" y="3286124"/>
            <a:ext cx="3700862" cy="311864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лилиния 73"/>
          <p:cNvSpPr/>
          <p:nvPr/>
        </p:nvSpPr>
        <p:spPr>
          <a:xfrm>
            <a:off x="571472" y="2621490"/>
            <a:ext cx="4023360" cy="3593592"/>
          </a:xfrm>
          <a:custGeom>
            <a:avLst/>
            <a:gdLst>
              <a:gd name="connsiteX0" fmla="*/ 0 w 4023360"/>
              <a:gd name="connsiteY0" fmla="*/ 0 h 3593592"/>
              <a:gd name="connsiteX1" fmla="*/ 292608 w 4023360"/>
              <a:gd name="connsiteY1" fmla="*/ 2295144 h 3593592"/>
              <a:gd name="connsiteX2" fmla="*/ 868680 w 4023360"/>
              <a:gd name="connsiteY2" fmla="*/ 3182112 h 3593592"/>
              <a:gd name="connsiteX3" fmla="*/ 2057400 w 4023360"/>
              <a:gd name="connsiteY3" fmla="*/ 3456432 h 3593592"/>
              <a:gd name="connsiteX4" fmla="*/ 4023360 w 4023360"/>
              <a:gd name="connsiteY4" fmla="*/ 3593592 h 359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360" h="3593592">
                <a:moveTo>
                  <a:pt x="0" y="0"/>
                </a:moveTo>
                <a:cubicBezTo>
                  <a:pt x="73914" y="882396"/>
                  <a:pt x="147828" y="1764792"/>
                  <a:pt x="292608" y="2295144"/>
                </a:cubicBezTo>
                <a:cubicBezTo>
                  <a:pt x="437388" y="2825496"/>
                  <a:pt x="574548" y="2988564"/>
                  <a:pt x="868680" y="3182112"/>
                </a:cubicBezTo>
                <a:cubicBezTo>
                  <a:pt x="1162812" y="3375660"/>
                  <a:pt x="1531620" y="3387852"/>
                  <a:pt x="2057400" y="3456432"/>
                </a:cubicBezTo>
                <a:cubicBezTo>
                  <a:pt x="2583180" y="3525012"/>
                  <a:pt x="4023360" y="3593592"/>
                  <a:pt x="4023360" y="3593592"/>
                </a:cubicBez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428596" y="4143380"/>
            <a:ext cx="4071966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14810" y="285749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4143372" y="414338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80" name="TextBox 79"/>
          <p:cNvSpPr txBox="1"/>
          <p:nvPr/>
        </p:nvSpPr>
        <p:spPr>
          <a:xfrm>
            <a:off x="1571604" y="235743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81" name="TextBox 80"/>
          <p:cNvSpPr txBox="1"/>
          <p:nvPr/>
        </p:nvSpPr>
        <p:spPr>
          <a:xfrm>
            <a:off x="4214810" y="557214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</a:t>
            </a:r>
            <a:endParaRPr lang="ru-RU" sz="3200" dirty="0"/>
          </a:p>
        </p:txBody>
      </p:sp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6AB8-D2FC-46F0-966E-D23CA8782A1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8643966" y="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0"/>
      <p:bldP spid="9" grpId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1257</Words>
  <Application>Microsoft Office PowerPoint</Application>
  <PresentationFormat>Экран (4:3)</PresentationFormat>
  <Paragraphs>466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Касаткина Ольга</dc:creator>
  <cp:lastModifiedBy>Елена</cp:lastModifiedBy>
  <cp:revision>7</cp:revision>
  <dcterms:created xsi:type="dcterms:W3CDTF">2010-01-24T15:53:33Z</dcterms:created>
  <dcterms:modified xsi:type="dcterms:W3CDTF">2018-04-05T06:02:30Z</dcterms:modified>
</cp:coreProperties>
</file>