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8" r:id="rId2"/>
  </p:sldMasterIdLst>
  <p:notesMasterIdLst>
    <p:notesMasterId r:id="rId33"/>
  </p:notesMasterIdLst>
  <p:sldIdLst>
    <p:sldId id="318" r:id="rId3"/>
    <p:sldId id="319" r:id="rId4"/>
    <p:sldId id="336" r:id="rId5"/>
    <p:sldId id="337" r:id="rId6"/>
    <p:sldId id="338" r:id="rId7"/>
    <p:sldId id="320" r:id="rId8"/>
    <p:sldId id="321" r:id="rId9"/>
    <p:sldId id="311" r:id="rId10"/>
    <p:sldId id="322" r:id="rId11"/>
    <p:sldId id="323" r:id="rId12"/>
    <p:sldId id="325" r:id="rId13"/>
    <p:sldId id="324" r:id="rId14"/>
    <p:sldId id="326" r:id="rId15"/>
    <p:sldId id="327" r:id="rId16"/>
    <p:sldId id="328" r:id="rId17"/>
    <p:sldId id="329" r:id="rId18"/>
    <p:sldId id="330" r:id="rId19"/>
    <p:sldId id="331" r:id="rId20"/>
    <p:sldId id="291" r:id="rId21"/>
    <p:sldId id="339" r:id="rId22"/>
    <p:sldId id="340" r:id="rId23"/>
    <p:sldId id="334" r:id="rId24"/>
    <p:sldId id="341" r:id="rId25"/>
    <p:sldId id="343" r:id="rId26"/>
    <p:sldId id="342" r:id="rId27"/>
    <p:sldId id="344" r:id="rId28"/>
    <p:sldId id="345" r:id="rId29"/>
    <p:sldId id="346" r:id="rId30"/>
    <p:sldId id="347" r:id="rId31"/>
    <p:sldId id="29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CCFF"/>
    <a:srgbClr val="CC00FF"/>
    <a:srgbClr val="66CCFF"/>
    <a:srgbClr val="66FF33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>
      <p:cViewPr>
        <p:scale>
          <a:sx n="93" d="100"/>
          <a:sy n="93" d="100"/>
        </p:scale>
        <p:origin x="-1166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18" Type="http://schemas.openxmlformats.org/officeDocument/2006/relationships/image" Target="../media/image90.wmf"/><Relationship Id="rId3" Type="http://schemas.openxmlformats.org/officeDocument/2006/relationships/image" Target="../media/image70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17" Type="http://schemas.openxmlformats.org/officeDocument/2006/relationships/image" Target="../media/image89.wmf"/><Relationship Id="rId2" Type="http://schemas.openxmlformats.org/officeDocument/2006/relationships/image" Target="../media/image77.wmf"/><Relationship Id="rId16" Type="http://schemas.openxmlformats.org/officeDocument/2006/relationships/image" Target="../media/image74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73.wmf"/><Relationship Id="rId10" Type="http://schemas.openxmlformats.org/officeDocument/2006/relationships/image" Target="../media/image84.wmf"/><Relationship Id="rId19" Type="http://schemas.openxmlformats.org/officeDocument/2006/relationships/image" Target="../media/image91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79.wmf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9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3.wmf"/><Relationship Id="rId1" Type="http://schemas.openxmlformats.org/officeDocument/2006/relationships/image" Target="../media/image79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12" Type="http://schemas.openxmlformats.org/officeDocument/2006/relationships/image" Target="../media/image127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11" Type="http://schemas.openxmlformats.org/officeDocument/2006/relationships/image" Target="../media/image126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B6D2A-69CD-4A12-8A82-3E4136D1F9A5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CCAED-FC31-4C69-A50C-19CF7BF19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78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B99852-14F7-4E59-8A5D-8B9C0071B981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</a:rPr>
              <a:t>Используем триггер, что позволяет учащимся определить последовательность решения примеров. Нажмите на голубой прямоугольник – появится соответствующий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val="275550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780D-89D4-4D79-968B-4A373818B5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57284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86901-3D21-4009-BDFF-711010CC4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9740599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12F85-6DCB-45E5-A71D-6F01BB0019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552292"/>
      </p:ext>
    </p:extLst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B51A2-FF24-4ABD-889D-74EB0DC9AB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886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CAA7-13F1-44B1-AEF8-936B9B2477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48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CE57A-A2D6-418B-83CB-F9E05C3CE6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1936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4F95-A1CA-4AAD-BD79-2D7FE92888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3528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127D0-AC65-4BF0-92F2-3D1FA396AC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9250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7C40E-BFF2-4E9D-BC88-464E353B180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040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E748D-EB7D-4726-B204-5C4F011F5F5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610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3E916-F122-4515-8564-963B56B510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925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7E4F2-2B07-47D5-A5BF-4E496DEE7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011786"/>
      </p:ext>
    </p:extLst>
  </p:cSld>
  <p:clrMapOvr>
    <a:masterClrMapping/>
  </p:clrMapOvr>
  <p:transition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86D3-97C0-4B71-86F9-57A4802762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9478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C2149-7C75-4502-80D3-F31B5E32A52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7855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B12B-E176-4DC6-87BD-7F0E406388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1313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8F454-A1E2-4AAC-9B9A-457955CE2D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012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881CE-DFE5-4DCA-84E3-F568D7514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7477861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CA346-AE07-4E39-B1BF-77E7D01AA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642161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9283E-422E-4EF9-89E0-49611C742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817512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0F784-52AE-48AC-88F3-81BC8FC7F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485522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E34A8-9CCB-46DA-83AF-8BDA527BC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616473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82F8-6A94-45A9-81B5-9211A5ADE7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15347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A215-E0DB-4A11-B7F1-52B7E9E2E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498626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A6E105-C14A-48D1-BD99-5018DB6656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ru-RU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ru-RU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6C0C4D8F-668D-4E67-A6CA-6B1FFE65FFAA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 eaLnBrk="0" hangingPunct="0"/>
              <a:t>‹#›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69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oleObject" Target="../embeddings/oleObject73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oleObject" Target="../embeddings/oleObject75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6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oleObject" Target="../embeddings/oleObject78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6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oleObject" Target="../embeddings/oleObject81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6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6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6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oleObject" Target="../embeddings/oleObject85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6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91.bin"/><Relationship Id="rId3" Type="http://schemas.openxmlformats.org/officeDocument/2006/relationships/image" Target="../media/image74.png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72.wmf"/><Relationship Id="rId4" Type="http://schemas.openxmlformats.org/officeDocument/2006/relationships/image" Target="../media/image75.png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74.wmf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9" Type="http://schemas.openxmlformats.org/officeDocument/2006/relationships/oleObject" Target="../embeddings/oleObject107.bin"/><Relationship Id="rId3" Type="http://schemas.openxmlformats.org/officeDocument/2006/relationships/oleObject" Target="../embeddings/oleObject92.bin"/><Relationship Id="rId21" Type="http://schemas.openxmlformats.org/officeDocument/2006/relationships/image" Target="../media/image82.wmf"/><Relationship Id="rId34" Type="http://schemas.openxmlformats.org/officeDocument/2006/relationships/image" Target="../media/image93.png"/><Relationship Id="rId42" Type="http://schemas.openxmlformats.org/officeDocument/2006/relationships/image" Target="../media/image74.wmf"/><Relationship Id="rId47" Type="http://schemas.openxmlformats.org/officeDocument/2006/relationships/oleObject" Target="../embeddings/oleObject111.bin"/><Relationship Id="rId7" Type="http://schemas.openxmlformats.org/officeDocument/2006/relationships/image" Target="../media/image92.png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80.wmf"/><Relationship Id="rId25" Type="http://schemas.openxmlformats.org/officeDocument/2006/relationships/image" Target="../media/image84.wmf"/><Relationship Id="rId33" Type="http://schemas.openxmlformats.org/officeDocument/2006/relationships/image" Target="../media/image88.wmf"/><Relationship Id="rId38" Type="http://schemas.openxmlformats.org/officeDocument/2006/relationships/image" Target="../media/image97.png"/><Relationship Id="rId46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image" Target="../media/image86.wmf"/><Relationship Id="rId41" Type="http://schemas.openxmlformats.org/officeDocument/2006/relationships/oleObject" Target="../embeddings/oleObject108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95.bin"/><Relationship Id="rId24" Type="http://schemas.openxmlformats.org/officeDocument/2006/relationships/oleObject" Target="../embeddings/oleObject102.bin"/><Relationship Id="rId32" Type="http://schemas.openxmlformats.org/officeDocument/2006/relationships/oleObject" Target="../embeddings/oleObject106.bin"/><Relationship Id="rId37" Type="http://schemas.openxmlformats.org/officeDocument/2006/relationships/image" Target="../media/image96.png"/><Relationship Id="rId40" Type="http://schemas.openxmlformats.org/officeDocument/2006/relationships/image" Target="../media/image73.wmf"/><Relationship Id="rId45" Type="http://schemas.openxmlformats.org/officeDocument/2006/relationships/oleObject" Target="../embeddings/oleObject110.bin"/><Relationship Id="rId5" Type="http://schemas.openxmlformats.org/officeDocument/2006/relationships/oleObject" Target="../embeddings/oleObject93.bin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28" Type="http://schemas.openxmlformats.org/officeDocument/2006/relationships/oleObject" Target="../embeddings/oleObject104.bin"/><Relationship Id="rId36" Type="http://schemas.openxmlformats.org/officeDocument/2006/relationships/image" Target="../media/image95.png"/><Relationship Id="rId10" Type="http://schemas.openxmlformats.org/officeDocument/2006/relationships/image" Target="../media/image70.wmf"/><Relationship Id="rId19" Type="http://schemas.openxmlformats.org/officeDocument/2006/relationships/image" Target="../media/image81.wmf"/><Relationship Id="rId31" Type="http://schemas.openxmlformats.org/officeDocument/2006/relationships/image" Target="../media/image87.wmf"/><Relationship Id="rId44" Type="http://schemas.openxmlformats.org/officeDocument/2006/relationships/image" Target="../media/image8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85.wmf"/><Relationship Id="rId30" Type="http://schemas.openxmlformats.org/officeDocument/2006/relationships/oleObject" Target="../embeddings/oleObject105.bin"/><Relationship Id="rId35" Type="http://schemas.openxmlformats.org/officeDocument/2006/relationships/image" Target="../media/image940.png"/><Relationship Id="rId43" Type="http://schemas.openxmlformats.org/officeDocument/2006/relationships/oleObject" Target="../embeddings/oleObject109.bin"/><Relationship Id="rId48" Type="http://schemas.openxmlformats.org/officeDocument/2006/relationships/image" Target="../media/image9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94.wmf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" Type="http://schemas.openxmlformats.org/officeDocument/2006/relationships/image" Target="../media/image75.png"/><Relationship Id="rId21" Type="http://schemas.openxmlformats.org/officeDocument/2006/relationships/oleObject" Target="../embeddings/oleObject120.bin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5.bin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124.bin"/><Relationship Id="rId1" Type="http://schemas.openxmlformats.org/officeDocument/2006/relationships/vmlDrawing" Target="../drawings/vmlDrawing16.vml"/><Relationship Id="rId6" Type="http://schemas.microsoft.com/office/2007/relationships/hdphoto" Target="../media/hdphoto1.wdp"/><Relationship Id="rId11" Type="http://schemas.openxmlformats.org/officeDocument/2006/relationships/image" Target="../media/image93.wmf"/><Relationship Id="rId24" Type="http://schemas.openxmlformats.org/officeDocument/2006/relationships/image" Target="../media/image99.wmf"/><Relationship Id="rId5" Type="http://schemas.openxmlformats.org/officeDocument/2006/relationships/image" Target="../media/image92.png"/><Relationship Id="rId15" Type="http://schemas.openxmlformats.org/officeDocument/2006/relationships/oleObject" Target="../embeddings/oleObject117.bin"/><Relationship Id="rId23" Type="http://schemas.openxmlformats.org/officeDocument/2006/relationships/oleObject" Target="../embeddings/oleObject121.bin"/><Relationship Id="rId28" Type="http://schemas.openxmlformats.org/officeDocument/2006/relationships/image" Target="../media/image101.wmf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19.bin"/><Relationship Id="rId31" Type="http://schemas.openxmlformats.org/officeDocument/2006/relationships/oleObject" Target="../embeddings/oleObject125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6.bin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123.bin"/><Relationship Id="rId30" Type="http://schemas.openxmlformats.org/officeDocument/2006/relationships/image" Target="../media/image10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129.bin"/><Relationship Id="rId18" Type="http://schemas.openxmlformats.org/officeDocument/2006/relationships/image" Target="../media/image106.wmf"/><Relationship Id="rId26" Type="http://schemas.openxmlformats.org/officeDocument/2006/relationships/image" Target="../media/image110.wmf"/><Relationship Id="rId3" Type="http://schemas.openxmlformats.org/officeDocument/2006/relationships/image" Target="../media/image75.png"/><Relationship Id="rId21" Type="http://schemas.openxmlformats.org/officeDocument/2006/relationships/oleObject" Target="../embeddings/oleObject133.bin"/><Relationship Id="rId34" Type="http://schemas.openxmlformats.org/officeDocument/2006/relationships/image" Target="../media/image114.wmf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131.bin"/><Relationship Id="rId25" Type="http://schemas.openxmlformats.org/officeDocument/2006/relationships/oleObject" Target="../embeddings/oleObject135.bin"/><Relationship Id="rId33" Type="http://schemas.openxmlformats.org/officeDocument/2006/relationships/oleObject" Target="../embeddings/oleObject139.bin"/><Relationship Id="rId38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29" Type="http://schemas.openxmlformats.org/officeDocument/2006/relationships/oleObject" Target="../embeddings/oleObject137.bin"/><Relationship Id="rId1" Type="http://schemas.openxmlformats.org/officeDocument/2006/relationships/vmlDrawing" Target="../drawings/vmlDrawing17.vml"/><Relationship Id="rId6" Type="http://schemas.microsoft.com/office/2007/relationships/hdphoto" Target="../media/hdphoto1.wdp"/><Relationship Id="rId11" Type="http://schemas.openxmlformats.org/officeDocument/2006/relationships/oleObject" Target="../embeddings/oleObject128.bin"/><Relationship Id="rId24" Type="http://schemas.openxmlformats.org/officeDocument/2006/relationships/image" Target="../media/image109.wmf"/><Relationship Id="rId32" Type="http://schemas.openxmlformats.org/officeDocument/2006/relationships/image" Target="../media/image113.wmf"/><Relationship Id="rId37" Type="http://schemas.openxmlformats.org/officeDocument/2006/relationships/oleObject" Target="../embeddings/oleObject141.bin"/><Relationship Id="rId5" Type="http://schemas.openxmlformats.org/officeDocument/2006/relationships/image" Target="../media/image92.png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4.bin"/><Relationship Id="rId28" Type="http://schemas.openxmlformats.org/officeDocument/2006/relationships/image" Target="../media/image111.wmf"/><Relationship Id="rId36" Type="http://schemas.openxmlformats.org/officeDocument/2006/relationships/image" Target="../media/image115.wmf"/><Relationship Id="rId10" Type="http://schemas.openxmlformats.org/officeDocument/2006/relationships/image" Target="../media/image103.wmf"/><Relationship Id="rId19" Type="http://schemas.openxmlformats.org/officeDocument/2006/relationships/oleObject" Target="../embeddings/oleObject132.bin"/><Relationship Id="rId31" Type="http://schemas.openxmlformats.org/officeDocument/2006/relationships/oleObject" Target="../embeddings/oleObject138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04.wmf"/><Relationship Id="rId22" Type="http://schemas.openxmlformats.org/officeDocument/2006/relationships/image" Target="../media/image108.wmf"/><Relationship Id="rId27" Type="http://schemas.openxmlformats.org/officeDocument/2006/relationships/oleObject" Target="../embeddings/oleObject136.bin"/><Relationship Id="rId30" Type="http://schemas.openxmlformats.org/officeDocument/2006/relationships/image" Target="../media/image112.wmf"/><Relationship Id="rId35" Type="http://schemas.openxmlformats.org/officeDocument/2006/relationships/oleObject" Target="../embeddings/oleObject14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121.wmf"/><Relationship Id="rId26" Type="http://schemas.openxmlformats.org/officeDocument/2006/relationships/image" Target="../media/image125.wmf"/><Relationship Id="rId3" Type="http://schemas.openxmlformats.org/officeDocument/2006/relationships/image" Target="../media/image75.png"/><Relationship Id="rId21" Type="http://schemas.openxmlformats.org/officeDocument/2006/relationships/oleObject" Target="../embeddings/oleObject150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18.wmf"/><Relationship Id="rId17" Type="http://schemas.openxmlformats.org/officeDocument/2006/relationships/oleObject" Target="../embeddings/oleObject148.bin"/><Relationship Id="rId25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0.wmf"/><Relationship Id="rId20" Type="http://schemas.openxmlformats.org/officeDocument/2006/relationships/image" Target="../media/image122.wmf"/><Relationship Id="rId29" Type="http://schemas.openxmlformats.org/officeDocument/2006/relationships/oleObject" Target="../embeddings/oleObject154.bin"/><Relationship Id="rId1" Type="http://schemas.openxmlformats.org/officeDocument/2006/relationships/vmlDrawing" Target="../drawings/vmlDrawing18.vml"/><Relationship Id="rId6" Type="http://schemas.microsoft.com/office/2007/relationships/hdphoto" Target="../media/hdphoto1.wdp"/><Relationship Id="rId11" Type="http://schemas.openxmlformats.org/officeDocument/2006/relationships/oleObject" Target="../embeddings/oleObject145.bin"/><Relationship Id="rId24" Type="http://schemas.openxmlformats.org/officeDocument/2006/relationships/image" Target="../media/image124.wmf"/><Relationship Id="rId5" Type="http://schemas.openxmlformats.org/officeDocument/2006/relationships/image" Target="../media/image92.png"/><Relationship Id="rId15" Type="http://schemas.openxmlformats.org/officeDocument/2006/relationships/oleObject" Target="../embeddings/oleObject147.bin"/><Relationship Id="rId23" Type="http://schemas.openxmlformats.org/officeDocument/2006/relationships/oleObject" Target="../embeddings/oleObject151.bin"/><Relationship Id="rId28" Type="http://schemas.openxmlformats.org/officeDocument/2006/relationships/image" Target="../media/image126.wmf"/><Relationship Id="rId10" Type="http://schemas.openxmlformats.org/officeDocument/2006/relationships/image" Target="../media/image117.wmf"/><Relationship Id="rId19" Type="http://schemas.openxmlformats.org/officeDocument/2006/relationships/oleObject" Target="../embeddings/oleObject149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19.wmf"/><Relationship Id="rId22" Type="http://schemas.openxmlformats.org/officeDocument/2006/relationships/image" Target="../media/image123.wmf"/><Relationship Id="rId27" Type="http://schemas.openxmlformats.org/officeDocument/2006/relationships/oleObject" Target="../embeddings/oleObject153.bin"/><Relationship Id="rId30" Type="http://schemas.openxmlformats.org/officeDocument/2006/relationships/image" Target="../media/image1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oleObject" Target="../embeddings/oleObject15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56.bin"/><Relationship Id="rId12" Type="http://schemas.openxmlformats.org/officeDocument/2006/relationships/image" Target="../media/image1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158.bin"/><Relationship Id="rId5" Type="http://schemas.openxmlformats.org/officeDocument/2006/relationships/image" Target="../media/image128.wmf"/><Relationship Id="rId10" Type="http://schemas.openxmlformats.org/officeDocument/2006/relationships/image" Target="../media/image130.wmf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57.bin"/><Relationship Id="rId14" Type="http://schemas.openxmlformats.org/officeDocument/2006/relationships/image" Target="../media/image13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11.wmf"/><Relationship Id="rId39" Type="http://schemas.openxmlformats.org/officeDocument/2006/relationships/oleObject" Target="../embeddings/oleObject24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4.wmf"/><Relationship Id="rId42" Type="http://schemas.openxmlformats.org/officeDocument/2006/relationships/image" Target="../media/image16.wmf"/><Relationship Id="rId47" Type="http://schemas.openxmlformats.org/officeDocument/2006/relationships/oleObject" Target="../embeddings/oleObject29.bin"/><Relationship Id="rId50" Type="http://schemas.openxmlformats.org/officeDocument/2006/relationships/oleObject" Target="../embeddings/oleObject31.bin"/><Relationship Id="rId55" Type="http://schemas.openxmlformats.org/officeDocument/2006/relationships/oleObject" Target="../embeddings/oleObject35.bin"/><Relationship Id="rId63" Type="http://schemas.openxmlformats.org/officeDocument/2006/relationships/oleObject" Target="../embeddings/oleObject41.bin"/><Relationship Id="rId68" Type="http://schemas.openxmlformats.org/officeDocument/2006/relationships/image" Target="../media/image24.wmf"/><Relationship Id="rId76" Type="http://schemas.openxmlformats.org/officeDocument/2006/relationships/oleObject" Target="../embeddings/oleObject48.bin"/><Relationship Id="rId7" Type="http://schemas.openxmlformats.org/officeDocument/2006/relationships/oleObject" Target="../embeddings/oleObject3.bin"/><Relationship Id="rId71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29" Type="http://schemas.openxmlformats.org/officeDocument/2006/relationships/oleObject" Target="../embeddings/oleObject16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0.wmf"/><Relationship Id="rId32" Type="http://schemas.openxmlformats.org/officeDocument/2006/relationships/oleObject" Target="../embeddings/oleObject18.bin"/><Relationship Id="rId37" Type="http://schemas.openxmlformats.org/officeDocument/2006/relationships/oleObject" Target="../embeddings/oleObject22.bin"/><Relationship Id="rId40" Type="http://schemas.openxmlformats.org/officeDocument/2006/relationships/image" Target="../media/image15.wmf"/><Relationship Id="rId45" Type="http://schemas.openxmlformats.org/officeDocument/2006/relationships/oleObject" Target="../embeddings/oleObject27.bin"/><Relationship Id="rId53" Type="http://schemas.openxmlformats.org/officeDocument/2006/relationships/oleObject" Target="../embeddings/oleObject33.bin"/><Relationship Id="rId58" Type="http://schemas.openxmlformats.org/officeDocument/2006/relationships/image" Target="../media/image20.wmf"/><Relationship Id="rId66" Type="http://schemas.openxmlformats.org/officeDocument/2006/relationships/image" Target="../media/image23.wmf"/><Relationship Id="rId74" Type="http://schemas.openxmlformats.org/officeDocument/2006/relationships/oleObject" Target="../embeddings/oleObject4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2.wmf"/><Relationship Id="rId36" Type="http://schemas.openxmlformats.org/officeDocument/2006/relationships/oleObject" Target="../embeddings/oleObject21.bin"/><Relationship Id="rId49" Type="http://schemas.openxmlformats.org/officeDocument/2006/relationships/oleObject" Target="../embeddings/oleObject30.bin"/><Relationship Id="rId57" Type="http://schemas.openxmlformats.org/officeDocument/2006/relationships/oleObject" Target="../embeddings/oleObject37.bin"/><Relationship Id="rId61" Type="http://schemas.openxmlformats.org/officeDocument/2006/relationships/oleObject" Target="../embeddings/oleObject3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image" Target="../media/image13.wmf"/><Relationship Id="rId44" Type="http://schemas.openxmlformats.org/officeDocument/2006/relationships/image" Target="../media/image17.wmf"/><Relationship Id="rId52" Type="http://schemas.openxmlformats.org/officeDocument/2006/relationships/image" Target="../media/image19.wmf"/><Relationship Id="rId60" Type="http://schemas.openxmlformats.org/officeDocument/2006/relationships/image" Target="../media/image21.wmf"/><Relationship Id="rId65" Type="http://schemas.openxmlformats.org/officeDocument/2006/relationships/oleObject" Target="../embeddings/oleObject42.bin"/><Relationship Id="rId73" Type="http://schemas.openxmlformats.org/officeDocument/2006/relationships/oleObject" Target="../embeddings/oleObject4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2.bin"/><Relationship Id="rId27" Type="http://schemas.openxmlformats.org/officeDocument/2006/relationships/oleObject" Target="../embeddings/oleObject15.bin"/><Relationship Id="rId30" Type="http://schemas.openxmlformats.org/officeDocument/2006/relationships/oleObject" Target="../embeddings/oleObject17.bin"/><Relationship Id="rId35" Type="http://schemas.openxmlformats.org/officeDocument/2006/relationships/oleObject" Target="../embeddings/oleObject20.bin"/><Relationship Id="rId43" Type="http://schemas.openxmlformats.org/officeDocument/2006/relationships/oleObject" Target="../embeddings/oleObject26.bin"/><Relationship Id="rId48" Type="http://schemas.openxmlformats.org/officeDocument/2006/relationships/image" Target="../media/image18.wmf"/><Relationship Id="rId56" Type="http://schemas.openxmlformats.org/officeDocument/2006/relationships/oleObject" Target="../embeddings/oleObject36.bin"/><Relationship Id="rId64" Type="http://schemas.openxmlformats.org/officeDocument/2006/relationships/image" Target="../media/image22.wmf"/><Relationship Id="rId69" Type="http://schemas.openxmlformats.org/officeDocument/2006/relationships/oleObject" Target="../embeddings/oleObject44.bin"/><Relationship Id="rId77" Type="http://schemas.openxmlformats.org/officeDocument/2006/relationships/image" Target="../media/image28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32.bin"/><Relationship Id="rId72" Type="http://schemas.openxmlformats.org/officeDocument/2006/relationships/image" Target="../media/image26.wmf"/><Relationship Id="rId3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9.bin"/><Relationship Id="rId38" Type="http://schemas.openxmlformats.org/officeDocument/2006/relationships/oleObject" Target="../embeddings/oleObject23.bin"/><Relationship Id="rId46" Type="http://schemas.openxmlformats.org/officeDocument/2006/relationships/oleObject" Target="../embeddings/oleObject28.bin"/><Relationship Id="rId59" Type="http://schemas.openxmlformats.org/officeDocument/2006/relationships/oleObject" Target="../embeddings/oleObject38.bin"/><Relationship Id="rId67" Type="http://schemas.openxmlformats.org/officeDocument/2006/relationships/oleObject" Target="../embeddings/oleObject43.bin"/><Relationship Id="rId20" Type="http://schemas.openxmlformats.org/officeDocument/2006/relationships/image" Target="../media/image9.wmf"/><Relationship Id="rId41" Type="http://schemas.openxmlformats.org/officeDocument/2006/relationships/oleObject" Target="../embeddings/oleObject25.bin"/><Relationship Id="rId54" Type="http://schemas.openxmlformats.org/officeDocument/2006/relationships/oleObject" Target="../embeddings/oleObject34.bin"/><Relationship Id="rId62" Type="http://schemas.openxmlformats.org/officeDocument/2006/relationships/oleObject" Target="../embeddings/oleObject40.bin"/><Relationship Id="rId70" Type="http://schemas.openxmlformats.org/officeDocument/2006/relationships/image" Target="../media/image25.wmf"/><Relationship Id="rId75" Type="http://schemas.openxmlformats.org/officeDocument/2006/relationships/image" Target="../media/image2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56.bin"/><Relationship Id="rId3" Type="http://schemas.openxmlformats.org/officeDocument/2006/relationships/image" Target="../media/image29.jpe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5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55.png"/><Relationship Id="rId7" Type="http://schemas.openxmlformats.org/officeDocument/2006/relationships/image" Target="../media/image5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5" Type="http://schemas.openxmlformats.org/officeDocument/2006/relationships/image" Target="../media/image50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251520" y="116632"/>
            <a:ext cx="8280919" cy="1569660"/>
          </a:xfrm>
          <a:prstGeom prst="rect">
            <a:avLst/>
          </a:prstGeom>
          <a:solidFill>
            <a:srgbClr val="FFFFFF">
              <a:alpha val="52157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             </a:t>
            </a:r>
            <a:endParaRPr lang="ru-RU" sz="48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Тема урока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196752"/>
            <a:ext cx="7848872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20006097" algn="ctr" rotWithShape="0">
              <a:srgbClr val="0099CC">
                <a:alpha val="50000"/>
              </a:srgbClr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ru-RU" sz="5400" b="1" i="1" dirty="0" smtClean="0">
                <a:solidFill>
                  <a:srgbClr val="0000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Числовые промежутки</a:t>
            </a:r>
            <a:endParaRPr lang="ru-RU" sz="5400" b="1" i="1" dirty="0">
              <a:solidFill>
                <a:srgbClr val="0000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endParaRPr lang="ru-RU" sz="4000" b="1" dirty="0">
              <a:solidFill>
                <a:srgbClr val="0000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defRPr/>
            </a:pPr>
            <a:endParaRPr lang="ru-RU" sz="3200" b="1" dirty="0">
              <a:solidFill>
                <a:srgbClr val="0000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7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145046" y="133350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944940"/>
              </p:ext>
            </p:extLst>
          </p:nvPr>
        </p:nvGraphicFramePr>
        <p:xfrm>
          <a:off x="398450" y="5445224"/>
          <a:ext cx="21256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Уравнение" r:id="rId3" imgW="507960" imgH="215640" progId="Equation.3">
                  <p:embed/>
                </p:oleObj>
              </mc:Choice>
              <mc:Fallback>
                <p:oleObj name="Уравнение" r:id="rId3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50" y="5445224"/>
                        <a:ext cx="21256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 flipH="1">
            <a:off x="1508957" y="4222769"/>
            <a:ext cx="2311400" cy="306388"/>
            <a:chOff x="2887" y="1819"/>
            <a:chExt cx="1456" cy="193"/>
          </a:xfrm>
        </p:grpSpPr>
        <p:sp>
          <p:nvSpPr>
            <p:cNvPr id="10265" name="Line 12"/>
            <p:cNvSpPr>
              <a:spLocks noChangeShapeType="1"/>
            </p:cNvSpPr>
            <p:nvPr/>
          </p:nvSpPr>
          <p:spPr bwMode="auto">
            <a:xfrm rot="10800000">
              <a:off x="304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13"/>
            <p:cNvSpPr>
              <a:spLocks noChangeShapeType="1"/>
            </p:cNvSpPr>
            <p:nvPr/>
          </p:nvSpPr>
          <p:spPr bwMode="auto">
            <a:xfrm rot="10800000">
              <a:off x="3239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14"/>
            <p:cNvSpPr>
              <a:spLocks noChangeShapeType="1"/>
            </p:cNvSpPr>
            <p:nvPr/>
          </p:nvSpPr>
          <p:spPr bwMode="auto">
            <a:xfrm rot="10800000">
              <a:off x="3431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15"/>
            <p:cNvSpPr>
              <a:spLocks noChangeShapeType="1"/>
            </p:cNvSpPr>
            <p:nvPr/>
          </p:nvSpPr>
          <p:spPr bwMode="auto">
            <a:xfrm rot="10800000">
              <a:off x="3623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16"/>
            <p:cNvSpPr>
              <a:spLocks noChangeShapeType="1"/>
            </p:cNvSpPr>
            <p:nvPr/>
          </p:nvSpPr>
          <p:spPr bwMode="auto">
            <a:xfrm rot="10800000">
              <a:off x="3815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17"/>
            <p:cNvSpPr>
              <a:spLocks noChangeShapeType="1"/>
            </p:cNvSpPr>
            <p:nvPr/>
          </p:nvSpPr>
          <p:spPr bwMode="auto">
            <a:xfrm rot="10800000">
              <a:off x="400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Line 18"/>
            <p:cNvSpPr>
              <a:spLocks noChangeShapeType="1"/>
            </p:cNvSpPr>
            <p:nvPr/>
          </p:nvSpPr>
          <p:spPr bwMode="auto">
            <a:xfrm rot="10800000">
              <a:off x="4199" y="1820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12"/>
            <p:cNvSpPr>
              <a:spLocks noChangeShapeType="1"/>
            </p:cNvSpPr>
            <p:nvPr/>
          </p:nvSpPr>
          <p:spPr bwMode="auto">
            <a:xfrm rot="10800000">
              <a:off x="2887" y="1820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49795" y="4062375"/>
            <a:ext cx="4595958" cy="946150"/>
            <a:chOff x="658875" y="3315965"/>
            <a:chExt cx="4595958" cy="946150"/>
          </a:xfrm>
        </p:grpSpPr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4535696" y="3315965"/>
              <a:ext cx="719137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</a:t>
              </a: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658875" y="3789040"/>
              <a:ext cx="4140200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66348"/>
              </p:ext>
            </p:extLst>
          </p:nvPr>
        </p:nvGraphicFramePr>
        <p:xfrm>
          <a:off x="3682670" y="4503907"/>
          <a:ext cx="854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Формула" r:id="rId5" imgW="266469" imgH="139579" progId="Equation.3">
                  <p:embed/>
                </p:oleObj>
              </mc:Choice>
              <mc:Fallback>
                <p:oleObj name="Формула" r:id="rId5" imgW="266469" imgH="1395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670" y="4503907"/>
                        <a:ext cx="8540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189411" y="4437112"/>
            <a:ext cx="543739" cy="684188"/>
            <a:chOff x="1317695" y="3682509"/>
            <a:chExt cx="543739" cy="684188"/>
          </a:xfrm>
        </p:grpSpPr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317695" y="3843477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 flipV="1">
              <a:off x="1493241" y="3682509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847774" y="5641142"/>
            <a:ext cx="39026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ЛУЧ</a:t>
            </a:r>
            <a:endParaRPr lang="ru-RU" alt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0088" y="546069"/>
            <a:ext cx="29322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№1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7005" y="1133486"/>
            <a:ext cx="8678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множество чисел, удовлетворяющих неравенству, укажите промежуток и назовите его.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80545" y="7614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3935" y="2067314"/>
            <a:ext cx="1616510" cy="914400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62734" y="2144074"/>
            <a:ext cx="1370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67695" y="2608321"/>
            <a:ext cx="3224185" cy="1229332"/>
            <a:chOff x="145046" y="2608321"/>
            <a:chExt cx="3224185" cy="1229332"/>
          </a:xfrm>
        </p:grpSpPr>
        <p:pic>
          <p:nvPicPr>
            <p:cNvPr id="37" name="Picture 4" descr="http://www.jalin.ru/images/article/help_1.jp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8" name="Прямоугольник 37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6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599" y="133350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37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06246"/>
              </p:ext>
            </p:extLst>
          </p:nvPr>
        </p:nvGraphicFramePr>
        <p:xfrm>
          <a:off x="408795" y="5290050"/>
          <a:ext cx="28495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Уравнение" r:id="rId3" imgW="545760" imgH="215640" progId="Equation.3">
                  <p:embed/>
                </p:oleObj>
              </mc:Choice>
              <mc:Fallback>
                <p:oleObj name="Уравнение" r:id="rId3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95" y="5290050"/>
                        <a:ext cx="28495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22794" y="4058560"/>
            <a:ext cx="2311400" cy="306387"/>
            <a:chOff x="2887" y="1819"/>
            <a:chExt cx="1456" cy="193"/>
          </a:xfrm>
        </p:grpSpPr>
        <p:sp>
          <p:nvSpPr>
            <p:cNvPr id="12312" name="Line 12"/>
            <p:cNvSpPr>
              <a:spLocks noChangeShapeType="1"/>
            </p:cNvSpPr>
            <p:nvPr/>
          </p:nvSpPr>
          <p:spPr bwMode="auto">
            <a:xfrm rot="10800000">
              <a:off x="304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3" name="Line 13"/>
            <p:cNvSpPr>
              <a:spLocks noChangeShapeType="1"/>
            </p:cNvSpPr>
            <p:nvPr/>
          </p:nvSpPr>
          <p:spPr bwMode="auto">
            <a:xfrm rot="10800000">
              <a:off x="3239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4" name="Line 14"/>
            <p:cNvSpPr>
              <a:spLocks noChangeShapeType="1"/>
            </p:cNvSpPr>
            <p:nvPr/>
          </p:nvSpPr>
          <p:spPr bwMode="auto">
            <a:xfrm rot="10800000">
              <a:off x="3431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5" name="Line 15"/>
            <p:cNvSpPr>
              <a:spLocks noChangeShapeType="1"/>
            </p:cNvSpPr>
            <p:nvPr/>
          </p:nvSpPr>
          <p:spPr bwMode="auto">
            <a:xfrm rot="10800000">
              <a:off x="3623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6" name="Line 16"/>
            <p:cNvSpPr>
              <a:spLocks noChangeShapeType="1"/>
            </p:cNvSpPr>
            <p:nvPr/>
          </p:nvSpPr>
          <p:spPr bwMode="auto">
            <a:xfrm rot="10800000">
              <a:off x="3815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7" name="Line 17"/>
            <p:cNvSpPr>
              <a:spLocks noChangeShapeType="1"/>
            </p:cNvSpPr>
            <p:nvPr/>
          </p:nvSpPr>
          <p:spPr bwMode="auto">
            <a:xfrm rot="10800000">
              <a:off x="400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8" name="Line 18"/>
            <p:cNvSpPr>
              <a:spLocks noChangeShapeType="1"/>
            </p:cNvSpPr>
            <p:nvPr/>
          </p:nvSpPr>
          <p:spPr bwMode="auto">
            <a:xfrm rot="10800000">
              <a:off x="4199" y="1820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9" name="Line 12"/>
            <p:cNvSpPr>
              <a:spLocks noChangeShapeType="1"/>
            </p:cNvSpPr>
            <p:nvPr/>
          </p:nvSpPr>
          <p:spPr bwMode="auto">
            <a:xfrm rot="10800000">
              <a:off x="2887" y="1820"/>
              <a:ext cx="144" cy="192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41156" y="3965470"/>
            <a:ext cx="4555331" cy="946150"/>
            <a:chOff x="644882" y="3022051"/>
            <a:chExt cx="4555331" cy="946150"/>
          </a:xfrm>
        </p:grpSpPr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4481075" y="3022051"/>
              <a:ext cx="719138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</a:t>
              </a:r>
              <a:r>
                <a:rPr lang="ru-RU" alt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644882" y="3464130"/>
              <a:ext cx="4140200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242649" y="4322346"/>
            <a:ext cx="484428" cy="736727"/>
            <a:chOff x="5697930" y="3610684"/>
            <a:chExt cx="484428" cy="736727"/>
          </a:xfrm>
        </p:grpSpPr>
        <p:sp>
          <p:nvSpPr>
            <p:cNvPr id="22" name="Oval 27"/>
            <p:cNvSpPr>
              <a:spLocks noChangeArrowheads="1"/>
            </p:cNvSpPr>
            <p:nvPr/>
          </p:nvSpPr>
          <p:spPr bwMode="auto">
            <a:xfrm flipV="1">
              <a:off x="5868144" y="3610684"/>
              <a:ext cx="144000" cy="144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697930" y="3824191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-9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73697"/>
              </p:ext>
            </p:extLst>
          </p:nvPr>
        </p:nvGraphicFramePr>
        <p:xfrm>
          <a:off x="491863" y="4401060"/>
          <a:ext cx="854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Формула" r:id="rId5" imgW="266353" imgH="126835" progId="Equation.3">
                  <p:embed/>
                </p:oleObj>
              </mc:Choice>
              <mc:Fallback>
                <p:oleObj name="Формула" r:id="rId5" imgW="266353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63" y="4401060"/>
                        <a:ext cx="8540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611368" y="5388009"/>
            <a:ext cx="2339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3831" y="529516"/>
            <a:ext cx="29322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№2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3802" y="997348"/>
            <a:ext cx="8753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множество чисел, удовлетворяющих неравенству, укажите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промежуток и назовите его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86766" y="24502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10567" y="1890855"/>
            <a:ext cx="1616510" cy="914400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278494" y="1982778"/>
            <a:ext cx="1399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≤ - 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75542" y="2591179"/>
            <a:ext cx="3216338" cy="1229332"/>
            <a:chOff x="197016" y="2591179"/>
            <a:chExt cx="3216338" cy="1229332"/>
          </a:xfrm>
        </p:grpSpPr>
        <p:pic>
          <p:nvPicPr>
            <p:cNvPr id="28" name="Picture 4" descr="http://www.jalin.ru/images/article/help_1.jp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97016" y="2591179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9" name="Прямоугольник 28"/>
            <p:cNvSpPr/>
            <p:nvPr/>
          </p:nvSpPr>
          <p:spPr>
            <a:xfrm>
              <a:off x="1369205" y="3151806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3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18" y="211714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82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19904"/>
              </p:ext>
            </p:extLst>
          </p:nvPr>
        </p:nvGraphicFramePr>
        <p:xfrm>
          <a:off x="541340" y="5074588"/>
          <a:ext cx="25352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Уравнение" r:id="rId3" imgW="457200" imgH="215640" progId="Equation.3">
                  <p:embed/>
                </p:oleObj>
              </mc:Choice>
              <mc:Fallback>
                <p:oleObj name="Уравнение" r:id="rId3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40" y="5074588"/>
                        <a:ext cx="25352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8"/>
          <p:cNvGrpSpPr>
            <a:grpSpLocks/>
          </p:cNvGrpSpPr>
          <p:nvPr/>
        </p:nvGrpSpPr>
        <p:grpSpPr bwMode="auto">
          <a:xfrm flipH="1">
            <a:off x="2064904" y="3984942"/>
            <a:ext cx="2045828" cy="360363"/>
            <a:chOff x="2887" y="1819"/>
            <a:chExt cx="1456" cy="193"/>
          </a:xfrm>
        </p:grpSpPr>
        <p:sp>
          <p:nvSpPr>
            <p:cNvPr id="11288" name="Line 12"/>
            <p:cNvSpPr>
              <a:spLocks noChangeShapeType="1"/>
            </p:cNvSpPr>
            <p:nvPr/>
          </p:nvSpPr>
          <p:spPr bwMode="auto">
            <a:xfrm rot="10800000">
              <a:off x="304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9" name="Line 13"/>
            <p:cNvSpPr>
              <a:spLocks noChangeShapeType="1"/>
            </p:cNvSpPr>
            <p:nvPr/>
          </p:nvSpPr>
          <p:spPr bwMode="auto">
            <a:xfrm rot="10800000">
              <a:off x="3239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0" name="Line 14"/>
            <p:cNvSpPr>
              <a:spLocks noChangeShapeType="1"/>
            </p:cNvSpPr>
            <p:nvPr/>
          </p:nvSpPr>
          <p:spPr bwMode="auto">
            <a:xfrm rot="10800000">
              <a:off x="3431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1" name="Line 15"/>
            <p:cNvSpPr>
              <a:spLocks noChangeShapeType="1"/>
            </p:cNvSpPr>
            <p:nvPr/>
          </p:nvSpPr>
          <p:spPr bwMode="auto">
            <a:xfrm rot="10800000">
              <a:off x="3623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2" name="Line 16"/>
            <p:cNvSpPr>
              <a:spLocks noChangeShapeType="1"/>
            </p:cNvSpPr>
            <p:nvPr/>
          </p:nvSpPr>
          <p:spPr bwMode="auto">
            <a:xfrm rot="10800000">
              <a:off x="3815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3" name="Line 17"/>
            <p:cNvSpPr>
              <a:spLocks noChangeShapeType="1"/>
            </p:cNvSpPr>
            <p:nvPr/>
          </p:nvSpPr>
          <p:spPr bwMode="auto">
            <a:xfrm rot="10800000">
              <a:off x="4007" y="1819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4" name="Line 18"/>
            <p:cNvSpPr>
              <a:spLocks noChangeShapeType="1"/>
            </p:cNvSpPr>
            <p:nvPr/>
          </p:nvSpPr>
          <p:spPr bwMode="auto">
            <a:xfrm rot="10800000">
              <a:off x="4199" y="1820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5" name="Line 12"/>
            <p:cNvSpPr>
              <a:spLocks noChangeShapeType="1"/>
            </p:cNvSpPr>
            <p:nvPr/>
          </p:nvSpPr>
          <p:spPr bwMode="auto">
            <a:xfrm rot="10800000">
              <a:off x="2887" y="1820"/>
              <a:ext cx="144" cy="192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5105672" y="3892029"/>
            <a:ext cx="7191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1248627" y="4365104"/>
            <a:ext cx="4140200" cy="0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727680" y="4314644"/>
            <a:ext cx="484428" cy="635451"/>
            <a:chOff x="1364051" y="3466548"/>
            <a:chExt cx="484428" cy="635451"/>
          </a:xfrm>
        </p:grpSpPr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364051" y="3578779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 flipV="1">
              <a:off x="1606265" y="3466548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855337" y="4293112"/>
            <a:ext cx="441146" cy="606338"/>
            <a:chOff x="3996247" y="3709597"/>
            <a:chExt cx="441146" cy="606338"/>
          </a:xfrm>
        </p:grpSpPr>
        <p:sp>
          <p:nvSpPr>
            <p:cNvPr id="31" name="Oval 27"/>
            <p:cNvSpPr>
              <a:spLocks noChangeArrowheads="1"/>
            </p:cNvSpPr>
            <p:nvPr/>
          </p:nvSpPr>
          <p:spPr bwMode="auto">
            <a:xfrm flipV="1">
              <a:off x="4140566" y="3709597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96247" y="3792715"/>
              <a:ext cx="4411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334700" y="5220455"/>
            <a:ext cx="22665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5262" y="1165988"/>
            <a:ext cx="8505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множество чисел, удовлетворяющих двойному неравенству,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промежуток и назовите его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5262" y="612328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3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4686" y="39501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82786" y="2050467"/>
            <a:ext cx="2162736" cy="914400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172050" y="2083991"/>
            <a:ext cx="3206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-2 </a:t>
            </a: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&lt;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9831" y="2719856"/>
            <a:ext cx="3264057" cy="1229332"/>
            <a:chOff x="149744" y="2719856"/>
            <a:chExt cx="3264057" cy="122933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369652" y="3250796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" name="Picture 4" descr="http://www.jalin.ru/images/article/help_1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9744" y="2719856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38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095" y="197178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85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55212" y="105906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665985"/>
              </p:ext>
            </p:extLst>
          </p:nvPr>
        </p:nvGraphicFramePr>
        <p:xfrm>
          <a:off x="165626" y="4650131"/>
          <a:ext cx="34528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Уравнение" r:id="rId3" imgW="622080" imgH="203040" progId="Equation.3">
                  <p:embed/>
                </p:oleObj>
              </mc:Choice>
              <mc:Fallback>
                <p:oleObj name="Уравнение" r:id="rId3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26" y="4650131"/>
                        <a:ext cx="345281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25"/>
          <p:cNvSpPr txBox="1">
            <a:spLocks noChangeArrowheads="1"/>
          </p:cNvSpPr>
          <p:nvPr/>
        </p:nvSpPr>
        <p:spPr bwMode="auto">
          <a:xfrm>
            <a:off x="6588125" y="1187450"/>
            <a:ext cx="719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625619" y="4770378"/>
            <a:ext cx="2339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8445" y="585286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4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67544" y="2196323"/>
            <a:ext cx="4580072" cy="1041228"/>
            <a:chOff x="537822" y="2195554"/>
            <a:chExt cx="4580072" cy="1041228"/>
          </a:xfrm>
        </p:grpSpPr>
        <p:grpSp>
          <p:nvGrpSpPr>
            <p:cNvPr id="13319" name="Group 7"/>
            <p:cNvGrpSpPr>
              <a:grpSpLocks/>
            </p:cNvGrpSpPr>
            <p:nvPr/>
          </p:nvGrpSpPr>
          <p:grpSpPr bwMode="auto">
            <a:xfrm flipH="1">
              <a:off x="1512547" y="2403621"/>
              <a:ext cx="2311400" cy="306387"/>
              <a:chOff x="2887" y="1819"/>
              <a:chExt cx="1456" cy="193"/>
            </a:xfrm>
          </p:grpSpPr>
          <p:sp>
            <p:nvSpPr>
              <p:cNvPr id="13336" name="Line 12"/>
              <p:cNvSpPr>
                <a:spLocks noChangeShapeType="1"/>
              </p:cNvSpPr>
              <p:nvPr/>
            </p:nvSpPr>
            <p:spPr bwMode="auto">
              <a:xfrm rot="10800000">
                <a:off x="304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7" name="Line 13"/>
              <p:cNvSpPr>
                <a:spLocks noChangeShapeType="1"/>
              </p:cNvSpPr>
              <p:nvPr/>
            </p:nvSpPr>
            <p:spPr bwMode="auto">
              <a:xfrm rot="10800000">
                <a:off x="3239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8" name="Line 14"/>
              <p:cNvSpPr>
                <a:spLocks noChangeShapeType="1"/>
              </p:cNvSpPr>
              <p:nvPr/>
            </p:nvSpPr>
            <p:spPr bwMode="auto">
              <a:xfrm rot="10800000">
                <a:off x="3431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9" name="Line 15"/>
              <p:cNvSpPr>
                <a:spLocks noChangeShapeType="1"/>
              </p:cNvSpPr>
              <p:nvPr/>
            </p:nvSpPr>
            <p:spPr bwMode="auto">
              <a:xfrm rot="10800000">
                <a:off x="3623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0" name="Line 16"/>
              <p:cNvSpPr>
                <a:spLocks noChangeShapeType="1"/>
              </p:cNvSpPr>
              <p:nvPr/>
            </p:nvSpPr>
            <p:spPr bwMode="auto">
              <a:xfrm rot="10800000">
                <a:off x="3815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1" name="Line 17"/>
              <p:cNvSpPr>
                <a:spLocks noChangeShapeType="1"/>
              </p:cNvSpPr>
              <p:nvPr/>
            </p:nvSpPr>
            <p:spPr bwMode="auto">
              <a:xfrm rot="10800000">
                <a:off x="400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2" name="Line 18"/>
              <p:cNvSpPr>
                <a:spLocks noChangeShapeType="1"/>
              </p:cNvSpPr>
              <p:nvPr/>
            </p:nvSpPr>
            <p:spPr bwMode="auto">
              <a:xfrm rot="10800000">
                <a:off x="419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3" name="Line 12"/>
              <p:cNvSpPr>
                <a:spLocks noChangeShapeType="1"/>
              </p:cNvSpPr>
              <p:nvPr/>
            </p:nvSpPr>
            <p:spPr bwMode="auto">
              <a:xfrm rot="10800000">
                <a:off x="28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>
              <a:off x="537822" y="2708920"/>
              <a:ext cx="4140200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Text Box 18"/>
            <p:cNvSpPr txBox="1">
              <a:spLocks noChangeArrowheads="1"/>
            </p:cNvSpPr>
            <p:nvPr/>
          </p:nvSpPr>
          <p:spPr bwMode="auto">
            <a:xfrm>
              <a:off x="1187690" y="2713562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32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588602"/>
                </p:ext>
              </p:extLst>
            </p:nvPr>
          </p:nvGraphicFramePr>
          <p:xfrm>
            <a:off x="3681850" y="2707832"/>
            <a:ext cx="85407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2" name="Формула" r:id="rId5" imgW="266469" imgH="139579" progId="Equation.3">
                    <p:embed/>
                  </p:oleObj>
                </mc:Choice>
                <mc:Fallback>
                  <p:oleObj name="Формула" r:id="rId5" imgW="266469" imgH="1395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1850" y="2707832"/>
                          <a:ext cx="854075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7"/>
            <p:cNvSpPr>
              <a:spLocks noChangeArrowheads="1"/>
            </p:cNvSpPr>
            <p:nvPr/>
          </p:nvSpPr>
          <p:spPr bwMode="auto">
            <a:xfrm flipV="1">
              <a:off x="1364214" y="2621987"/>
              <a:ext cx="144000" cy="14400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4398757" y="2195554"/>
              <a:ext cx="719137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</a:t>
              </a: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58445" y="1146582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геометрической модели укажите соответствующий числовой промежуток и назовите его.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04686" y="39501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67695" y="3156276"/>
            <a:ext cx="3224185" cy="1229332"/>
            <a:chOff x="145046" y="2608321"/>
            <a:chExt cx="3224185" cy="1229332"/>
          </a:xfrm>
        </p:grpSpPr>
        <p:pic>
          <p:nvPicPr>
            <p:cNvPr id="26" name="Picture 4" descr="http://www.jalin.ru/images/article/help_1.jp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862" y="105906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90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756230"/>
              </p:ext>
            </p:extLst>
          </p:nvPr>
        </p:nvGraphicFramePr>
        <p:xfrm>
          <a:off x="238398" y="4760234"/>
          <a:ext cx="264953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Уравнение" r:id="rId3" imgW="482400" imgH="215640" progId="Equation.3">
                  <p:embed/>
                </p:oleObj>
              </mc:Choice>
              <mc:Fallback>
                <p:oleObj name="Уравнение" r:id="rId3" imgW="482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98" y="4760234"/>
                        <a:ext cx="264953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250825" y="0"/>
            <a:ext cx="8475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3" name="Text Box 25"/>
          <p:cNvSpPr txBox="1">
            <a:spLocks noChangeArrowheads="1"/>
          </p:cNvSpPr>
          <p:nvPr/>
        </p:nvSpPr>
        <p:spPr bwMode="auto">
          <a:xfrm>
            <a:off x="6473825" y="1193800"/>
            <a:ext cx="719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299082" y="4899585"/>
            <a:ext cx="3614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ПОЛУИНТЕРВАЛ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92053" y="2376048"/>
            <a:ext cx="4559116" cy="1079280"/>
            <a:chOff x="892053" y="2376048"/>
            <a:chExt cx="4559116" cy="1079280"/>
          </a:xfrm>
        </p:grpSpPr>
        <p:grpSp>
          <p:nvGrpSpPr>
            <p:cNvPr id="14338" name="Group 2"/>
            <p:cNvGrpSpPr>
              <a:grpSpLocks/>
            </p:cNvGrpSpPr>
            <p:nvPr/>
          </p:nvGrpSpPr>
          <p:grpSpPr bwMode="auto">
            <a:xfrm flipH="1">
              <a:off x="2104686" y="2518197"/>
              <a:ext cx="1800225" cy="360362"/>
              <a:chOff x="2887" y="1819"/>
              <a:chExt cx="1456" cy="193"/>
            </a:xfrm>
          </p:grpSpPr>
          <p:sp>
            <p:nvSpPr>
              <p:cNvPr id="14360" name="Line 12"/>
              <p:cNvSpPr>
                <a:spLocks noChangeShapeType="1"/>
              </p:cNvSpPr>
              <p:nvPr/>
            </p:nvSpPr>
            <p:spPr bwMode="auto">
              <a:xfrm rot="10800000">
                <a:off x="304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1" name="Line 13"/>
              <p:cNvSpPr>
                <a:spLocks noChangeShapeType="1"/>
              </p:cNvSpPr>
              <p:nvPr/>
            </p:nvSpPr>
            <p:spPr bwMode="auto">
              <a:xfrm rot="10800000">
                <a:off x="3239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2" name="Line 14"/>
              <p:cNvSpPr>
                <a:spLocks noChangeShapeType="1"/>
              </p:cNvSpPr>
              <p:nvPr/>
            </p:nvSpPr>
            <p:spPr bwMode="auto">
              <a:xfrm rot="10800000">
                <a:off x="3431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3" name="Line 15"/>
              <p:cNvSpPr>
                <a:spLocks noChangeShapeType="1"/>
              </p:cNvSpPr>
              <p:nvPr/>
            </p:nvSpPr>
            <p:spPr bwMode="auto">
              <a:xfrm rot="10800000">
                <a:off x="3623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4" name="Line 16"/>
              <p:cNvSpPr>
                <a:spLocks noChangeShapeType="1"/>
              </p:cNvSpPr>
              <p:nvPr/>
            </p:nvSpPr>
            <p:spPr bwMode="auto">
              <a:xfrm rot="10800000">
                <a:off x="3815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5" name="Line 17"/>
              <p:cNvSpPr>
                <a:spLocks noChangeShapeType="1"/>
              </p:cNvSpPr>
              <p:nvPr/>
            </p:nvSpPr>
            <p:spPr bwMode="auto">
              <a:xfrm rot="10800000">
                <a:off x="400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6" name="Line 18"/>
              <p:cNvSpPr>
                <a:spLocks noChangeShapeType="1"/>
              </p:cNvSpPr>
              <p:nvPr/>
            </p:nvSpPr>
            <p:spPr bwMode="auto">
              <a:xfrm rot="10800000">
                <a:off x="419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7" name="Line 12"/>
              <p:cNvSpPr>
                <a:spLocks noChangeShapeType="1"/>
              </p:cNvSpPr>
              <p:nvPr/>
            </p:nvSpPr>
            <p:spPr bwMode="auto">
              <a:xfrm rot="10800000">
                <a:off x="28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54" name="Line 10"/>
            <p:cNvSpPr>
              <a:spLocks noChangeShapeType="1"/>
            </p:cNvSpPr>
            <p:nvPr/>
          </p:nvSpPr>
          <p:spPr bwMode="auto">
            <a:xfrm>
              <a:off x="892053" y="2876693"/>
              <a:ext cx="4140200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Text Box 27"/>
            <p:cNvSpPr txBox="1">
              <a:spLocks noChangeArrowheads="1"/>
            </p:cNvSpPr>
            <p:nvPr/>
          </p:nvSpPr>
          <p:spPr bwMode="auto">
            <a:xfrm>
              <a:off x="1625505" y="2895441"/>
              <a:ext cx="10429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-13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 flipV="1">
              <a:off x="3737124" y="2812121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7" name="Text Box 30"/>
            <p:cNvSpPr txBox="1">
              <a:spLocks noChangeArrowheads="1"/>
            </p:cNvSpPr>
            <p:nvPr/>
          </p:nvSpPr>
          <p:spPr bwMode="auto">
            <a:xfrm>
              <a:off x="3557839" y="2932108"/>
              <a:ext cx="4411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 flipV="1">
              <a:off x="1960685" y="2777123"/>
              <a:ext cx="144000" cy="14400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4732031" y="2376048"/>
              <a:ext cx="719138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</a:t>
              </a: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86476" y="619473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5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8789" y="1295505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геометрической модели укажите соответствующий числовой промежуток и назовите его.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04686" y="39501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67695" y="3207327"/>
            <a:ext cx="3224185" cy="1229332"/>
            <a:chOff x="145046" y="2608321"/>
            <a:chExt cx="3224185" cy="1229332"/>
          </a:xfrm>
        </p:grpSpPr>
        <p:pic>
          <p:nvPicPr>
            <p:cNvPr id="39" name="Picture 4" descr="http://www.jalin.ru/images/article/help_1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0" name="Прямоугольник 39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6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369" y="214680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4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807000"/>
              </p:ext>
            </p:extLst>
          </p:nvPr>
        </p:nvGraphicFramePr>
        <p:xfrm>
          <a:off x="369256" y="4878642"/>
          <a:ext cx="27844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3" name="Уравнение" r:id="rId3" imgW="533160" imgH="215640" progId="Equation.3">
                  <p:embed/>
                </p:oleObj>
              </mc:Choice>
              <mc:Fallback>
                <p:oleObj name="Уравнение" r:id="rId3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6" y="4878642"/>
                        <a:ext cx="27844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25"/>
          <p:cNvSpPr txBox="1">
            <a:spLocks noChangeArrowheads="1"/>
          </p:cNvSpPr>
          <p:nvPr/>
        </p:nvSpPr>
        <p:spPr bwMode="auto">
          <a:xfrm>
            <a:off x="6551613" y="1509713"/>
            <a:ext cx="719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187988" y="4977235"/>
            <a:ext cx="3605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ЛУЧ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47298" y="572024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6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1146" y="1294910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геометрической модели укажите соответствующий числовой промежуток и назовите его.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467544" y="2293070"/>
            <a:ext cx="4906391" cy="996017"/>
            <a:chOff x="467544" y="2293070"/>
            <a:chExt cx="4906391" cy="996017"/>
          </a:xfrm>
        </p:grpSpPr>
        <p:grpSp>
          <p:nvGrpSpPr>
            <p:cNvPr id="15370" name="Group 10"/>
            <p:cNvGrpSpPr>
              <a:grpSpLocks/>
            </p:cNvGrpSpPr>
            <p:nvPr/>
          </p:nvGrpSpPr>
          <p:grpSpPr bwMode="auto">
            <a:xfrm>
              <a:off x="1259632" y="2343410"/>
              <a:ext cx="2463169" cy="392321"/>
              <a:chOff x="2887" y="1819"/>
              <a:chExt cx="1456" cy="193"/>
            </a:xfrm>
          </p:grpSpPr>
          <p:sp>
            <p:nvSpPr>
              <p:cNvPr id="15382" name="Line 12"/>
              <p:cNvSpPr>
                <a:spLocks noChangeShapeType="1"/>
              </p:cNvSpPr>
              <p:nvPr/>
            </p:nvSpPr>
            <p:spPr bwMode="auto">
              <a:xfrm rot="10800000">
                <a:off x="304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3" name="Line 13"/>
              <p:cNvSpPr>
                <a:spLocks noChangeShapeType="1"/>
              </p:cNvSpPr>
              <p:nvPr/>
            </p:nvSpPr>
            <p:spPr bwMode="auto">
              <a:xfrm rot="10800000">
                <a:off x="3239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4" name="Line 14"/>
              <p:cNvSpPr>
                <a:spLocks noChangeShapeType="1"/>
              </p:cNvSpPr>
              <p:nvPr/>
            </p:nvSpPr>
            <p:spPr bwMode="auto">
              <a:xfrm rot="10800000">
                <a:off x="3431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5" name="Line 15"/>
              <p:cNvSpPr>
                <a:spLocks noChangeShapeType="1"/>
              </p:cNvSpPr>
              <p:nvPr/>
            </p:nvSpPr>
            <p:spPr bwMode="auto">
              <a:xfrm rot="10800000">
                <a:off x="3623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6" name="Line 16"/>
              <p:cNvSpPr>
                <a:spLocks noChangeShapeType="1"/>
              </p:cNvSpPr>
              <p:nvPr/>
            </p:nvSpPr>
            <p:spPr bwMode="auto">
              <a:xfrm rot="10800000">
                <a:off x="3815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7" name="Line 17"/>
              <p:cNvSpPr>
                <a:spLocks noChangeShapeType="1"/>
              </p:cNvSpPr>
              <p:nvPr/>
            </p:nvSpPr>
            <p:spPr bwMode="auto">
              <a:xfrm rot="10800000">
                <a:off x="400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8" name="Line 18"/>
              <p:cNvSpPr>
                <a:spLocks noChangeShapeType="1"/>
              </p:cNvSpPr>
              <p:nvPr/>
            </p:nvSpPr>
            <p:spPr bwMode="auto">
              <a:xfrm rot="10800000">
                <a:off x="419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9" name="Line 12"/>
              <p:cNvSpPr>
                <a:spLocks noChangeShapeType="1"/>
              </p:cNvSpPr>
              <p:nvPr/>
            </p:nvSpPr>
            <p:spPr bwMode="auto">
              <a:xfrm rot="10800000">
                <a:off x="28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>
              <a:off x="467544" y="2780928"/>
              <a:ext cx="4412050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Text Box 21"/>
            <p:cNvSpPr txBox="1">
              <a:spLocks noChangeArrowheads="1"/>
            </p:cNvSpPr>
            <p:nvPr/>
          </p:nvSpPr>
          <p:spPr bwMode="auto">
            <a:xfrm>
              <a:off x="3492500" y="2827422"/>
              <a:ext cx="5247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374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9912833"/>
                </p:ext>
              </p:extLst>
            </p:nvPr>
          </p:nvGraphicFramePr>
          <p:xfrm>
            <a:off x="712823" y="2806386"/>
            <a:ext cx="865668" cy="435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4" name="Уравнение" r:id="rId5" imgW="266400" imgH="126720" progId="Equation.3">
                    <p:embed/>
                  </p:oleObj>
                </mc:Choice>
                <mc:Fallback>
                  <p:oleObj name="Уравнение" r:id="rId5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823" y="2806386"/>
                          <a:ext cx="865668" cy="4356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7"/>
            <p:cNvSpPr>
              <a:spLocks noChangeArrowheads="1"/>
            </p:cNvSpPr>
            <p:nvPr/>
          </p:nvSpPr>
          <p:spPr bwMode="auto">
            <a:xfrm flipV="1">
              <a:off x="3676208" y="2708928"/>
              <a:ext cx="144000" cy="14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4607579" y="2293070"/>
              <a:ext cx="76635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</a:t>
              </a: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940882" y="-3169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232550" y="3247177"/>
            <a:ext cx="3224185" cy="1229332"/>
            <a:chOff x="145046" y="2608321"/>
            <a:chExt cx="3224185" cy="1229332"/>
          </a:xfrm>
        </p:grpSpPr>
        <p:pic>
          <p:nvPicPr>
            <p:cNvPr id="29" name="Picture 4" descr="http://www.jalin.ru/images/article/help_1.jp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8" name="Прямоугольник 37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155" y="173640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17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177540" y="14032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6398" name="Group 44"/>
          <p:cNvGrpSpPr>
            <a:grpSpLocks/>
          </p:cNvGrpSpPr>
          <p:nvPr/>
        </p:nvGrpSpPr>
        <p:grpSpPr bwMode="auto">
          <a:xfrm>
            <a:off x="683568" y="5121537"/>
            <a:ext cx="4249738" cy="906464"/>
            <a:chOff x="839" y="1306"/>
            <a:chExt cx="2677" cy="571"/>
          </a:xfrm>
        </p:grpSpPr>
        <p:grpSp>
          <p:nvGrpSpPr>
            <p:cNvPr id="16416" name="Group 45"/>
            <p:cNvGrpSpPr>
              <a:grpSpLocks/>
            </p:cNvGrpSpPr>
            <p:nvPr/>
          </p:nvGrpSpPr>
          <p:grpSpPr bwMode="auto">
            <a:xfrm flipH="1">
              <a:off x="1645" y="1306"/>
              <a:ext cx="1130" cy="227"/>
              <a:chOff x="2887" y="1819"/>
              <a:chExt cx="1456" cy="193"/>
            </a:xfrm>
          </p:grpSpPr>
          <p:sp>
            <p:nvSpPr>
              <p:cNvPr id="16423" name="Line 12"/>
              <p:cNvSpPr>
                <a:spLocks noChangeShapeType="1"/>
              </p:cNvSpPr>
              <p:nvPr/>
            </p:nvSpPr>
            <p:spPr bwMode="auto">
              <a:xfrm rot="10800000">
                <a:off x="304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4" name="Line 13"/>
              <p:cNvSpPr>
                <a:spLocks noChangeShapeType="1"/>
              </p:cNvSpPr>
              <p:nvPr/>
            </p:nvSpPr>
            <p:spPr bwMode="auto">
              <a:xfrm rot="10800000">
                <a:off x="3239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5" name="Line 14"/>
              <p:cNvSpPr>
                <a:spLocks noChangeShapeType="1"/>
              </p:cNvSpPr>
              <p:nvPr/>
            </p:nvSpPr>
            <p:spPr bwMode="auto">
              <a:xfrm rot="10800000">
                <a:off x="3431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6" name="Line 15"/>
              <p:cNvSpPr>
                <a:spLocks noChangeShapeType="1"/>
              </p:cNvSpPr>
              <p:nvPr/>
            </p:nvSpPr>
            <p:spPr bwMode="auto">
              <a:xfrm rot="10800000">
                <a:off x="3623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7" name="Line 16"/>
              <p:cNvSpPr>
                <a:spLocks noChangeShapeType="1"/>
              </p:cNvSpPr>
              <p:nvPr/>
            </p:nvSpPr>
            <p:spPr bwMode="auto">
              <a:xfrm rot="10800000">
                <a:off x="3815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8" name="Line 17"/>
              <p:cNvSpPr>
                <a:spLocks noChangeShapeType="1"/>
              </p:cNvSpPr>
              <p:nvPr/>
            </p:nvSpPr>
            <p:spPr bwMode="auto">
              <a:xfrm rot="10800000">
                <a:off x="400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9" name="Line 18"/>
              <p:cNvSpPr>
                <a:spLocks noChangeShapeType="1"/>
              </p:cNvSpPr>
              <p:nvPr/>
            </p:nvSpPr>
            <p:spPr bwMode="auto">
              <a:xfrm rot="10800000">
                <a:off x="419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0" name="Line 12"/>
              <p:cNvSpPr>
                <a:spLocks noChangeShapeType="1"/>
              </p:cNvSpPr>
              <p:nvPr/>
            </p:nvSpPr>
            <p:spPr bwMode="auto">
              <a:xfrm rot="10800000">
                <a:off x="28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17" name="Line 10"/>
            <p:cNvSpPr>
              <a:spLocks noChangeShapeType="1"/>
            </p:cNvSpPr>
            <p:nvPr/>
          </p:nvSpPr>
          <p:spPr bwMode="auto">
            <a:xfrm>
              <a:off x="839" y="1532"/>
              <a:ext cx="2608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Text Box 55"/>
            <p:cNvSpPr txBox="1">
              <a:spLocks noChangeArrowheads="1"/>
            </p:cNvSpPr>
            <p:nvPr/>
          </p:nvSpPr>
          <p:spPr bwMode="auto">
            <a:xfrm>
              <a:off x="1468" y="153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9" name="Oval 27"/>
            <p:cNvSpPr>
              <a:spLocks noChangeArrowheads="1"/>
            </p:cNvSpPr>
            <p:nvPr/>
          </p:nvSpPr>
          <p:spPr bwMode="auto">
            <a:xfrm flipV="1">
              <a:off x="2642" y="1464"/>
              <a:ext cx="91" cy="91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0" name="Text Box 57"/>
            <p:cNvSpPr txBox="1">
              <a:spLocks noChangeArrowheads="1"/>
            </p:cNvSpPr>
            <p:nvPr/>
          </p:nvSpPr>
          <p:spPr bwMode="auto">
            <a:xfrm>
              <a:off x="2531" y="1547"/>
              <a:ext cx="27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1" name="Oval 27"/>
            <p:cNvSpPr>
              <a:spLocks noChangeArrowheads="1"/>
            </p:cNvSpPr>
            <p:nvPr/>
          </p:nvSpPr>
          <p:spPr bwMode="auto">
            <a:xfrm flipV="1">
              <a:off x="1541" y="1463"/>
              <a:ext cx="91" cy="9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2" name="Text Box 59"/>
            <p:cNvSpPr txBox="1">
              <a:spLocks noChangeArrowheads="1"/>
            </p:cNvSpPr>
            <p:nvPr/>
          </p:nvSpPr>
          <p:spPr bwMode="auto">
            <a:xfrm>
              <a:off x="3289" y="1508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76" name="Text Box 76"/>
          <p:cNvSpPr txBox="1">
            <a:spLocks noChangeArrowheads="1"/>
          </p:cNvSpPr>
          <p:nvPr/>
        </p:nvSpPr>
        <p:spPr bwMode="auto">
          <a:xfrm>
            <a:off x="5498597" y="5300785"/>
            <a:ext cx="33222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ПОЛУИНТЕРВАЛ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26338" y="547600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7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58445" y="1342207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промежуток и назовите его.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03627" y="1882492"/>
            <a:ext cx="2097198" cy="1145662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40882" y="-3169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3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525049"/>
              </p:ext>
            </p:extLst>
          </p:nvPr>
        </p:nvGraphicFramePr>
        <p:xfrm>
          <a:off x="1751060" y="2153005"/>
          <a:ext cx="18526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Уравнение" r:id="rId3" imgW="304560" imgH="215640" progId="Equation.3">
                  <p:embed/>
                </p:oleObj>
              </mc:Choice>
              <mc:Fallback>
                <p:oleObj name="Уравнение" r:id="rId3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60" y="2153005"/>
                        <a:ext cx="185261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251520" y="3179611"/>
            <a:ext cx="3224185" cy="1229332"/>
            <a:chOff x="145046" y="2608321"/>
            <a:chExt cx="3224185" cy="1229332"/>
          </a:xfrm>
        </p:grpSpPr>
        <p:pic>
          <p:nvPicPr>
            <p:cNvPr id="29" name="Picture 4" descr="http://www.jalin.ru/images/article/help_1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190" y="147433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08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7422" name="Group 60"/>
          <p:cNvGrpSpPr>
            <a:grpSpLocks/>
          </p:cNvGrpSpPr>
          <p:nvPr/>
        </p:nvGrpSpPr>
        <p:grpSpPr bwMode="auto">
          <a:xfrm>
            <a:off x="548028" y="4766223"/>
            <a:ext cx="4173538" cy="882650"/>
            <a:chOff x="839" y="1306"/>
            <a:chExt cx="2629" cy="556"/>
          </a:xfrm>
        </p:grpSpPr>
        <p:grpSp>
          <p:nvGrpSpPr>
            <p:cNvPr id="17424" name="Group 61"/>
            <p:cNvGrpSpPr>
              <a:grpSpLocks/>
            </p:cNvGrpSpPr>
            <p:nvPr/>
          </p:nvGrpSpPr>
          <p:grpSpPr bwMode="auto">
            <a:xfrm flipH="1">
              <a:off x="1645" y="1306"/>
              <a:ext cx="1130" cy="227"/>
              <a:chOff x="2887" y="1819"/>
              <a:chExt cx="1456" cy="193"/>
            </a:xfrm>
          </p:grpSpPr>
          <p:sp>
            <p:nvSpPr>
              <p:cNvPr id="17431" name="Line 12"/>
              <p:cNvSpPr>
                <a:spLocks noChangeShapeType="1"/>
              </p:cNvSpPr>
              <p:nvPr/>
            </p:nvSpPr>
            <p:spPr bwMode="auto">
              <a:xfrm rot="10800000">
                <a:off x="304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Line 13"/>
              <p:cNvSpPr>
                <a:spLocks noChangeShapeType="1"/>
              </p:cNvSpPr>
              <p:nvPr/>
            </p:nvSpPr>
            <p:spPr bwMode="auto">
              <a:xfrm rot="10800000">
                <a:off x="3239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Line 14"/>
              <p:cNvSpPr>
                <a:spLocks noChangeShapeType="1"/>
              </p:cNvSpPr>
              <p:nvPr/>
            </p:nvSpPr>
            <p:spPr bwMode="auto">
              <a:xfrm rot="10800000">
                <a:off x="3431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Line 15"/>
              <p:cNvSpPr>
                <a:spLocks noChangeShapeType="1"/>
              </p:cNvSpPr>
              <p:nvPr/>
            </p:nvSpPr>
            <p:spPr bwMode="auto">
              <a:xfrm rot="10800000">
                <a:off x="3623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Line 16"/>
              <p:cNvSpPr>
                <a:spLocks noChangeShapeType="1"/>
              </p:cNvSpPr>
              <p:nvPr/>
            </p:nvSpPr>
            <p:spPr bwMode="auto">
              <a:xfrm rot="10800000">
                <a:off x="3815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17"/>
              <p:cNvSpPr>
                <a:spLocks noChangeShapeType="1"/>
              </p:cNvSpPr>
              <p:nvPr/>
            </p:nvSpPr>
            <p:spPr bwMode="auto">
              <a:xfrm rot="10800000">
                <a:off x="4007" y="1819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7" name="Line 18"/>
              <p:cNvSpPr>
                <a:spLocks noChangeShapeType="1"/>
              </p:cNvSpPr>
              <p:nvPr/>
            </p:nvSpPr>
            <p:spPr bwMode="auto">
              <a:xfrm rot="10800000">
                <a:off x="419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8" name="Line 12"/>
              <p:cNvSpPr>
                <a:spLocks noChangeShapeType="1"/>
              </p:cNvSpPr>
              <p:nvPr/>
            </p:nvSpPr>
            <p:spPr bwMode="auto">
              <a:xfrm rot="10800000">
                <a:off x="28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5" name="Line 10"/>
            <p:cNvSpPr>
              <a:spLocks noChangeShapeType="1"/>
            </p:cNvSpPr>
            <p:nvPr/>
          </p:nvSpPr>
          <p:spPr bwMode="auto">
            <a:xfrm>
              <a:off x="839" y="1532"/>
              <a:ext cx="2608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Text Box 71"/>
            <p:cNvSpPr txBox="1">
              <a:spLocks noChangeArrowheads="1"/>
            </p:cNvSpPr>
            <p:nvPr/>
          </p:nvSpPr>
          <p:spPr bwMode="auto">
            <a:xfrm>
              <a:off x="1523" y="153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7" name="Oval 27"/>
            <p:cNvSpPr>
              <a:spLocks noChangeArrowheads="1"/>
            </p:cNvSpPr>
            <p:nvPr/>
          </p:nvSpPr>
          <p:spPr bwMode="auto">
            <a:xfrm flipV="1">
              <a:off x="2653" y="1478"/>
              <a:ext cx="91" cy="91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8" name="Text Box 73"/>
            <p:cNvSpPr txBox="1">
              <a:spLocks noChangeArrowheads="1"/>
            </p:cNvSpPr>
            <p:nvPr/>
          </p:nvSpPr>
          <p:spPr bwMode="auto">
            <a:xfrm>
              <a:off x="2540" y="153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9" name="Oval 27"/>
            <p:cNvSpPr>
              <a:spLocks noChangeArrowheads="1"/>
            </p:cNvSpPr>
            <p:nvPr/>
          </p:nvSpPr>
          <p:spPr bwMode="auto">
            <a:xfrm flipV="1">
              <a:off x="1564" y="1478"/>
              <a:ext cx="91" cy="91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30" name="Text Box 75"/>
            <p:cNvSpPr txBox="1">
              <a:spLocks noChangeArrowheads="1"/>
            </p:cNvSpPr>
            <p:nvPr/>
          </p:nvSpPr>
          <p:spPr bwMode="auto">
            <a:xfrm>
              <a:off x="3241" y="1503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76" name="Text Box 76"/>
          <p:cNvSpPr txBox="1">
            <a:spLocks noChangeArrowheads="1"/>
          </p:cNvSpPr>
          <p:nvPr/>
        </p:nvSpPr>
        <p:spPr bwMode="auto">
          <a:xfrm>
            <a:off x="5723882" y="4896025"/>
            <a:ext cx="2339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35490" y="575396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8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0366" y="1277352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промежуток и назовите его.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993527" y="54592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61009" y="1761419"/>
            <a:ext cx="2097198" cy="1145662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04357"/>
              </p:ext>
            </p:extLst>
          </p:nvPr>
        </p:nvGraphicFramePr>
        <p:xfrm>
          <a:off x="2552700" y="1890713"/>
          <a:ext cx="16652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Уравнение" r:id="rId3" imgW="279360" imgH="215640" progId="Equation.3">
                  <p:embed/>
                </p:oleObj>
              </mc:Choice>
              <mc:Fallback>
                <p:oleObj name="Уравнение" r:id="rId3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1890713"/>
                        <a:ext cx="16652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251520" y="2929214"/>
            <a:ext cx="3224185" cy="1229332"/>
            <a:chOff x="145046" y="2608321"/>
            <a:chExt cx="3224185" cy="1229332"/>
          </a:xfrm>
        </p:grpSpPr>
        <p:pic>
          <p:nvPicPr>
            <p:cNvPr id="29" name="Picture 4" descr="http://www.jalin.ru/images/article/help_1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2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050" y="163994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9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445" name="Group 57"/>
          <p:cNvGrpSpPr>
            <a:grpSpLocks/>
          </p:cNvGrpSpPr>
          <p:nvPr/>
        </p:nvGrpSpPr>
        <p:grpSpPr bwMode="auto">
          <a:xfrm>
            <a:off x="663723" y="4894511"/>
            <a:ext cx="3579813" cy="882651"/>
            <a:chOff x="851" y="2440"/>
            <a:chExt cx="2255" cy="556"/>
          </a:xfrm>
        </p:grpSpPr>
        <p:grpSp>
          <p:nvGrpSpPr>
            <p:cNvPr id="18448" name="Group 58"/>
            <p:cNvGrpSpPr>
              <a:grpSpLocks/>
            </p:cNvGrpSpPr>
            <p:nvPr/>
          </p:nvGrpSpPr>
          <p:grpSpPr bwMode="auto">
            <a:xfrm>
              <a:off x="851" y="2440"/>
              <a:ext cx="2142" cy="556"/>
              <a:chOff x="851" y="2440"/>
              <a:chExt cx="2142" cy="556"/>
            </a:xfrm>
          </p:grpSpPr>
          <p:grpSp>
            <p:nvGrpSpPr>
              <p:cNvPr id="18450" name="Group 59"/>
              <p:cNvGrpSpPr>
                <a:grpSpLocks/>
              </p:cNvGrpSpPr>
              <p:nvPr/>
            </p:nvGrpSpPr>
            <p:grpSpPr bwMode="auto">
              <a:xfrm flipH="1">
                <a:off x="851" y="2440"/>
                <a:ext cx="1130" cy="227"/>
                <a:chOff x="2887" y="1819"/>
                <a:chExt cx="1456" cy="193"/>
              </a:xfrm>
            </p:grpSpPr>
            <p:sp>
              <p:nvSpPr>
                <p:cNvPr id="18455" name="Line 12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3047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6" name="Line 13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3239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7" name="Line 1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3431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8" name="Line 1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3623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9" name="Line 1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3815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0" name="Line 1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4007" y="1819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1" name="Line 18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4199" y="1820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2" name="Line 12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887" y="1820"/>
                  <a:ext cx="144" cy="192"/>
                </a:xfrm>
                <a:prstGeom prst="line">
                  <a:avLst/>
                </a:prstGeom>
                <a:noFill/>
                <a:ln w="25400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451" name="Group 68"/>
              <p:cNvGrpSpPr>
                <a:grpSpLocks/>
              </p:cNvGrpSpPr>
              <p:nvPr/>
            </p:nvGrpSpPr>
            <p:grpSpPr bwMode="auto">
              <a:xfrm>
                <a:off x="952" y="2666"/>
                <a:ext cx="2041" cy="330"/>
                <a:chOff x="952" y="2666"/>
                <a:chExt cx="2041" cy="330"/>
              </a:xfrm>
            </p:grpSpPr>
            <p:sp>
              <p:nvSpPr>
                <p:cNvPr id="18453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746" y="2666"/>
                  <a:ext cx="30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8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-8</a:t>
                  </a:r>
                </a:p>
              </p:txBody>
            </p:sp>
            <p:sp>
              <p:nvSpPr>
                <p:cNvPr id="18454" name="Line 10"/>
                <p:cNvSpPr>
                  <a:spLocks noChangeShapeType="1"/>
                </p:cNvSpPr>
                <p:nvPr/>
              </p:nvSpPr>
              <p:spPr bwMode="auto">
                <a:xfrm>
                  <a:off x="952" y="2666"/>
                  <a:ext cx="2041" cy="1"/>
                </a:xfrm>
                <a:prstGeom prst="line">
                  <a:avLst/>
                </a:prstGeom>
                <a:noFill/>
                <a:ln w="50800">
                  <a:solidFill>
                    <a:srgbClr val="00206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52" name="Oval 27"/>
              <p:cNvSpPr>
                <a:spLocks noChangeArrowheads="1"/>
              </p:cNvSpPr>
              <p:nvPr/>
            </p:nvSpPr>
            <p:spPr bwMode="auto">
              <a:xfrm flipV="1">
                <a:off x="1945" y="2596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449" name="Text Box 72"/>
            <p:cNvSpPr txBox="1">
              <a:spLocks noChangeArrowheads="1"/>
            </p:cNvSpPr>
            <p:nvPr/>
          </p:nvSpPr>
          <p:spPr bwMode="auto">
            <a:xfrm>
              <a:off x="2879" y="2637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5004048" y="5073759"/>
            <a:ext cx="3587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ЛУЧ</a:t>
            </a:r>
          </a:p>
        </p:txBody>
      </p:sp>
      <p:graphicFrame>
        <p:nvGraphicFramePr>
          <p:cNvPr id="7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683556"/>
              </p:ext>
            </p:extLst>
          </p:nvPr>
        </p:nvGraphicFramePr>
        <p:xfrm>
          <a:off x="793759" y="5241738"/>
          <a:ext cx="854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Формула" r:id="rId3" imgW="266353" imgH="126835" progId="Equation.3">
                  <p:embed/>
                </p:oleObj>
              </mc:Choice>
              <mc:Fallback>
                <p:oleObj name="Формула" r:id="rId3" imgW="266353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9" y="5241738"/>
                        <a:ext cx="8540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Прямоугольник 75"/>
          <p:cNvSpPr/>
          <p:nvPr/>
        </p:nvSpPr>
        <p:spPr>
          <a:xfrm>
            <a:off x="229411" y="553344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8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8445" y="1289495"/>
            <a:ext cx="850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промежуток и назовите его.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24626" y="14100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03627" y="1882492"/>
            <a:ext cx="2097198" cy="1145662"/>
          </a:xfrm>
          <a:prstGeom prst="rect">
            <a:avLst/>
          </a:prstGeom>
          <a:solidFill>
            <a:schemeClr val="bg1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895104"/>
              </p:ext>
            </p:extLst>
          </p:nvPr>
        </p:nvGraphicFramePr>
        <p:xfrm>
          <a:off x="1779687" y="1979361"/>
          <a:ext cx="1820280" cy="841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Уравнение" r:id="rId5" imgW="545760" imgH="215640" progId="Equation.3">
                  <p:embed/>
                </p:oleObj>
              </mc:Choice>
              <mc:Fallback>
                <p:oleObj name="Уравнение" r:id="rId5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687" y="1979361"/>
                        <a:ext cx="1820280" cy="841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251520" y="2984952"/>
            <a:ext cx="3224185" cy="1229332"/>
            <a:chOff x="145046" y="2608321"/>
            <a:chExt cx="3224185" cy="1229332"/>
          </a:xfrm>
        </p:grpSpPr>
        <p:pic>
          <p:nvPicPr>
            <p:cNvPr id="31" name="Picture 4" descr="http://www.jalin.ru/images/article/help_1.jpg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3" t="4017" r="17753" b="12487"/>
            <a:stretch/>
          </p:blipFill>
          <p:spPr bwMode="auto">
            <a:xfrm>
              <a:off x="145046" y="2608321"/>
              <a:ext cx="1148922" cy="12293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1325082" y="3193865"/>
              <a:ext cx="2044149" cy="5847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i="1" kern="0" spc="50" dirty="0" smtClean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Проверим</a:t>
              </a:r>
              <a:endPara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3" name="Picture 2" descr="http://kak.znate.ru/pars_docs/refs/20/19984/19984-4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095" y="147333"/>
            <a:ext cx="995626" cy="115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5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424781" y="3477420"/>
            <a:ext cx="69135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 теперь, девчата, встали. </a:t>
            </a:r>
          </a:p>
          <a:p>
            <a:pPr eaLnBrk="1" hangingPunct="1"/>
            <a:endParaRPr lang="ru-RU" altLang="ru-RU" sz="36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440828" y="4041775"/>
            <a:ext cx="727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Быстро руки вверх подняли,</a:t>
            </a:r>
          </a:p>
          <a:p>
            <a:pPr eaLnBrk="1" hangingPunct="1"/>
            <a:endParaRPr lang="ru-RU" altLang="ru-RU" sz="36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502611" y="4604543"/>
            <a:ext cx="51847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стороны, вперед, назад. </a:t>
            </a:r>
          </a:p>
          <a:p>
            <a:pPr eaLnBrk="1" hangingPunct="1"/>
            <a:endParaRPr lang="ru-RU" altLang="ru-RU" sz="36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318" name="Заголовок 8"/>
          <p:cNvSpPr>
            <a:spLocks noGrp="1"/>
          </p:cNvSpPr>
          <p:nvPr>
            <p:ph type="title" sz="quarter"/>
          </p:nvPr>
        </p:nvSpPr>
        <p:spPr>
          <a:xfrm>
            <a:off x="323850" y="163543"/>
            <a:ext cx="8229600" cy="908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Физкультминутка.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1440828" y="5215733"/>
            <a:ext cx="51133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Повернулись вправо, влево,</a:t>
            </a:r>
          </a:p>
          <a:p>
            <a:pPr eaLnBrk="1" hangingPunct="1"/>
            <a:endParaRPr lang="ru-RU" altLang="ru-RU" sz="36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1440828" y="5798630"/>
            <a:ext cx="54006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Тихо сели, вновь за дело.</a:t>
            </a:r>
          </a:p>
          <a:p>
            <a:pPr eaLnBrk="1" hangingPunct="1"/>
            <a:endParaRPr lang="ru-RU" altLang="ru-RU" sz="3600" dirty="0">
              <a:latin typeface="Comic Sans MS" panose="030F0702030302020204" pitchFamily="66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13321" name="Рисунок 12" descr="Маша и медведь   прикольные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76250"/>
            <a:ext cx="278923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24781" y="788988"/>
            <a:ext cx="485933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Один, два, три, четыре, пять,</a:t>
            </a:r>
          </a:p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умеем мы считать.</a:t>
            </a:r>
          </a:p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Отдыхать умеем тоже:</a:t>
            </a:r>
          </a:p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за спину положим, </a:t>
            </a:r>
          </a:p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Голову поднимем выше</a:t>
            </a:r>
          </a:p>
          <a:p>
            <a:pPr eaLnBrk="1" hangingPunct="1"/>
            <a:r>
              <a:rPr lang="ru-RU" alt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легко – легко подышим.</a:t>
            </a:r>
          </a:p>
        </p:txBody>
      </p:sp>
    </p:spTree>
    <p:extLst>
      <p:ext uri="{BB962C8B-B14F-4D97-AF65-F5344CB8AC3E}">
        <p14:creationId xmlns:p14="http://schemas.microsoft.com/office/powerpoint/2010/main" val="377236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64904"/>
            <a:ext cx="8424936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400" b="1" i="1" spc="22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</a:t>
            </a:r>
            <a:r>
              <a:rPr lang="ru-RU" sz="2400" b="1" i="1" spc="22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2400" b="1" i="1" spc="22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Ввести понятие числового промежутка как геометрической модели числового неравенства;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различные виды числовых промежутков;</a:t>
            </a: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умения изображать на координатной прямой числовой промежуток и множество чисел, удовлетворяющих неравенству.</a:t>
            </a:r>
            <a:endParaRPr lang="ru-RU" sz="24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1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58445" y="150931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8027988" y="5276850"/>
            <a:ext cx="3873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51" name="Rectangle 48"/>
          <p:cNvSpPr>
            <a:spLocks noChangeArrowheads="1"/>
          </p:cNvSpPr>
          <p:nvPr/>
        </p:nvSpPr>
        <p:spPr bwMode="auto">
          <a:xfrm>
            <a:off x="6400800" y="3500438"/>
            <a:ext cx="390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52" name="Rectangle 81"/>
          <p:cNvSpPr>
            <a:spLocks noChangeArrowheads="1"/>
          </p:cNvSpPr>
          <p:nvPr/>
        </p:nvSpPr>
        <p:spPr bwMode="auto">
          <a:xfrm>
            <a:off x="5235575" y="2344738"/>
            <a:ext cx="387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60" name="Text Box 130"/>
          <p:cNvSpPr txBox="1">
            <a:spLocks noChangeArrowheads="1"/>
          </p:cNvSpPr>
          <p:nvPr/>
        </p:nvSpPr>
        <p:spPr bwMode="auto">
          <a:xfrm>
            <a:off x="950913" y="21272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46563"/>
                  </p:ext>
                </p:extLst>
              </p:nvPr>
            </p:nvGraphicFramePr>
            <p:xfrm>
              <a:off x="275209" y="784707"/>
              <a:ext cx="8575748" cy="5929095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2424588"/>
                    <a:gridCol w="2121090"/>
                    <a:gridCol w="2050387"/>
                    <a:gridCol w="1979683"/>
                  </a:tblGrid>
                  <a:tr h="7605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Геометрическая модель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Аналитическая модель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Обозначение промежутка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Название промежутка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60593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Интервал</a:t>
                          </a:r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000" b="1" i="1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от </a:t>
                          </a:r>
                          <a:r>
                            <a:rPr lang="en-US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</a:t>
                          </a:r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 до –2</a:t>
                          </a:r>
                          <a:endParaRPr lang="ru-RU" sz="2000" b="1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60593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Открытый луч от </a:t>
                          </a:r>
                          <a14:m>
                            <m:oMath xmlns:m="http://schemas.openxmlformats.org/officeDocument/2006/math"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−∞</m:t>
                              </m:r>
                            </m:oMath>
                          </a14:m>
                          <a:r>
                            <a:rPr lang="ru-RU" sz="2000" b="1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до </a:t>
                          </a:r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000" b="1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46563"/>
                  </p:ext>
                </p:extLst>
              </p:nvPr>
            </p:nvGraphicFramePr>
            <p:xfrm>
              <a:off x="275209" y="784707"/>
              <a:ext cx="8575748" cy="5929095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2424588"/>
                    <a:gridCol w="2121090"/>
                    <a:gridCol w="2050387"/>
                    <a:gridCol w="1979683"/>
                  </a:tblGrid>
                  <a:tr h="7605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Геометрическая модель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Аналитическая модель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Обозначение промежутка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Название промежутка</a:t>
                          </a:r>
                          <a:endParaRPr lang="ru-RU" sz="20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60593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Интервал</a:t>
                          </a:r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000" b="1" i="1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от </a:t>
                          </a:r>
                          <a:r>
                            <a:rPr lang="en-US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</a:t>
                          </a:r>
                          <a:r>
                            <a:rPr lang="ru-RU" sz="2000" b="1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 до –2</a:t>
                          </a:r>
                          <a:endParaRPr lang="ru-RU" sz="2000" b="1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60593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33231" t="-603200" r="-1231" b="-81600"/>
                          </a:stretch>
                        </a:blipFill>
                      </a:tcPr>
                    </a:tc>
                  </a:tr>
                  <a:tr h="607886"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470770" y="2430020"/>
            <a:ext cx="1941827" cy="873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2540" y="2391312"/>
            <a:ext cx="53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2942" y="242663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30"/>
          <p:cNvSpPr txBox="1">
            <a:spLocks noChangeArrowheads="1"/>
          </p:cNvSpPr>
          <p:nvPr/>
        </p:nvSpPr>
        <p:spPr bwMode="auto">
          <a:xfrm>
            <a:off x="1014146" y="4296331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45068" y="4465724"/>
            <a:ext cx="1764196" cy="252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712" y="4395263"/>
            <a:ext cx="53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8571" b="50978"/>
          <a:stretch/>
        </p:blipFill>
        <p:spPr bwMode="auto">
          <a:xfrm rot="10800000" flipV="1">
            <a:off x="767836" y="2252080"/>
            <a:ext cx="1219913" cy="16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2229244" y="237745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1906" y="434820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4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8571" b="50978"/>
          <a:stretch/>
        </p:blipFill>
        <p:spPr bwMode="auto">
          <a:xfrm rot="10800000" flipV="1">
            <a:off x="909598" y="4259412"/>
            <a:ext cx="1319646" cy="17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" name="Object 199"/>
          <p:cNvGraphicFramePr>
            <a:graphicFrameLocks noChangeAspect="1"/>
          </p:cNvGraphicFramePr>
          <p:nvPr>
            <p:extLst/>
          </p:nvPr>
        </p:nvGraphicFramePr>
        <p:xfrm>
          <a:off x="1817480" y="4494768"/>
          <a:ext cx="444426" cy="233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Уравнение" r:id="rId5" imgW="266400" imgH="139680" progId="Equation.3">
                  <p:embed/>
                </p:oleObj>
              </mc:Choice>
              <mc:Fallback>
                <p:oleObj name="Уравнение" r:id="rId5" imgW="26640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480" y="4494768"/>
                        <a:ext cx="444426" cy="233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1722433" y="15694"/>
            <a:ext cx="491512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</a:t>
            </a:r>
            <a:endParaRPr lang="ru-RU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Object 199"/>
          <p:cNvGraphicFramePr>
            <a:graphicFrameLocks noChangeAspect="1"/>
          </p:cNvGraphicFramePr>
          <p:nvPr>
            <p:extLst/>
          </p:nvPr>
        </p:nvGraphicFramePr>
        <p:xfrm>
          <a:off x="5156200" y="4846638"/>
          <a:ext cx="13033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Уравнение" r:id="rId7" imgW="431640" imgH="215640" progId="Equation.3">
                  <p:embed/>
                </p:oleObj>
              </mc:Choice>
              <mc:Fallback>
                <p:oleObj name="Уравнение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4846638"/>
                        <a:ext cx="13033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99"/>
          <p:cNvGraphicFramePr>
            <a:graphicFrameLocks noChangeAspect="1"/>
          </p:cNvGraphicFramePr>
          <p:nvPr>
            <p:extLst/>
          </p:nvPr>
        </p:nvGraphicFramePr>
        <p:xfrm>
          <a:off x="5048687" y="1663870"/>
          <a:ext cx="1379537" cy="40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9" name="Уравнение" r:id="rId9" imgW="457200" imgH="215640" progId="Equation.3">
                  <p:embed/>
                </p:oleObj>
              </mc:Choice>
              <mc:Fallback>
                <p:oleObj name="Уравнение" r:id="rId9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687" y="1663870"/>
                        <a:ext cx="1379537" cy="404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Овал 56"/>
          <p:cNvSpPr/>
          <p:nvPr/>
        </p:nvSpPr>
        <p:spPr>
          <a:xfrm>
            <a:off x="714224" y="23690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904991" y="239519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45931" y="441105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Object 2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097470"/>
              </p:ext>
            </p:extLst>
          </p:nvPr>
        </p:nvGraphicFramePr>
        <p:xfrm>
          <a:off x="3209924" y="3540498"/>
          <a:ext cx="9937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0" name="Уравнение" r:id="rId11" imgW="342720" imgH="177480" progId="Equation.3">
                  <p:embed/>
                </p:oleObj>
              </mc:Choice>
              <mc:Fallback>
                <p:oleObj name="Уравнение" r:id="rId11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4" y="3540498"/>
                        <a:ext cx="9937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73506"/>
              </p:ext>
            </p:extLst>
          </p:nvPr>
        </p:nvGraphicFramePr>
        <p:xfrm>
          <a:off x="2732086" y="6141254"/>
          <a:ext cx="1949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Уравнение" r:id="rId13" imgW="672840" imgH="177480" progId="Equation.3">
                  <p:embed/>
                </p:oleObj>
              </mc:Choice>
              <mc:Fallback>
                <p:oleObj name="Уравнение" r:id="rId13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6" y="6141254"/>
                        <a:ext cx="19494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8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09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8027988" y="5276850"/>
            <a:ext cx="3873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51" name="Rectangle 48"/>
          <p:cNvSpPr>
            <a:spLocks noChangeArrowheads="1"/>
          </p:cNvSpPr>
          <p:nvPr/>
        </p:nvSpPr>
        <p:spPr bwMode="auto">
          <a:xfrm>
            <a:off x="6400800" y="3500438"/>
            <a:ext cx="390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52" name="Rectangle 81"/>
          <p:cNvSpPr>
            <a:spLocks noChangeArrowheads="1"/>
          </p:cNvSpPr>
          <p:nvPr/>
        </p:nvSpPr>
        <p:spPr bwMode="auto">
          <a:xfrm>
            <a:off x="5235575" y="2344738"/>
            <a:ext cx="387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/>
          </a:p>
        </p:txBody>
      </p:sp>
      <p:sp>
        <p:nvSpPr>
          <p:cNvPr id="31760" name="Text Box 130"/>
          <p:cNvSpPr txBox="1">
            <a:spLocks noChangeArrowheads="1"/>
          </p:cNvSpPr>
          <p:nvPr/>
        </p:nvSpPr>
        <p:spPr bwMode="auto">
          <a:xfrm>
            <a:off x="950913" y="21272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63897"/>
              </p:ext>
            </p:extLst>
          </p:nvPr>
        </p:nvGraphicFramePr>
        <p:xfrm>
          <a:off x="303364" y="688364"/>
          <a:ext cx="8575748" cy="62590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24588"/>
                <a:gridCol w="2121090"/>
                <a:gridCol w="2050387"/>
                <a:gridCol w="1979683"/>
              </a:tblGrid>
              <a:tr h="72065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Геометрическая модель</a:t>
                      </a:r>
                      <a:endParaRPr lang="ru-RU" sz="20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модель</a:t>
                      </a:r>
                      <a:endParaRPr lang="ru-RU" sz="20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 промежутка</a:t>
                      </a:r>
                      <a:endParaRPr lang="ru-RU" sz="20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промежутка</a:t>
                      </a:r>
                      <a:endParaRPr lang="ru-RU" sz="20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736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736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4057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7391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7391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7391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7391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007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 Box 130"/>
          <p:cNvSpPr txBox="1">
            <a:spLocks noChangeArrowheads="1"/>
          </p:cNvSpPr>
          <p:nvPr/>
        </p:nvSpPr>
        <p:spPr bwMode="auto">
          <a:xfrm>
            <a:off x="1014146" y="4296331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1854682" y="-19171"/>
            <a:ext cx="465063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таблицу</a:t>
            </a:r>
            <a:endParaRPr lang="ru-RU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Object 199"/>
          <p:cNvGraphicFramePr>
            <a:graphicFrameLocks noChangeAspect="1"/>
          </p:cNvGraphicFramePr>
          <p:nvPr>
            <p:extLst/>
          </p:nvPr>
        </p:nvGraphicFramePr>
        <p:xfrm>
          <a:off x="5162550" y="4819650"/>
          <a:ext cx="13033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6" name="Уравнение" r:id="rId3" imgW="431640" imgH="215640" progId="Equation.3">
                  <p:embed/>
                </p:oleObj>
              </mc:Choice>
              <mc:Fallback>
                <p:oleObj name="Уравнение" r:id="rId3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819650"/>
                        <a:ext cx="13033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99"/>
          <p:cNvGraphicFramePr>
            <a:graphicFrameLocks noChangeAspect="1"/>
          </p:cNvGraphicFramePr>
          <p:nvPr>
            <p:extLst/>
          </p:nvPr>
        </p:nvGraphicFramePr>
        <p:xfrm>
          <a:off x="5090478" y="1532010"/>
          <a:ext cx="1379537" cy="468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7" name="Уравнение" r:id="rId5" imgW="457200" imgH="215640" progId="Equation.3">
                  <p:embed/>
                </p:oleObj>
              </mc:Choice>
              <mc:Fallback>
                <p:oleObj name="Уравнение" r:id="rId5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0478" y="1532010"/>
                        <a:ext cx="1379537" cy="468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506243" y="2213061"/>
            <a:ext cx="2118514" cy="548680"/>
            <a:chOff x="470770" y="2238478"/>
            <a:chExt cx="2118514" cy="548680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470770" y="2430020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00344" y="2379003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47100" y="238704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5" name="Рисунок 44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8571" b="50978"/>
            <a:stretch/>
          </p:blipFill>
          <p:spPr bwMode="auto">
            <a:xfrm rot="10800000" flipV="1">
              <a:off x="776825" y="2238478"/>
              <a:ext cx="1219913" cy="164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2229244" y="237745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1944159" y="237130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25854" y="237998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44089" y="4179213"/>
            <a:ext cx="2001161" cy="582632"/>
            <a:chOff x="529545" y="4127642"/>
            <a:chExt cx="2001161" cy="582632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529545" y="4318216"/>
              <a:ext cx="1853688" cy="727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7947" y="4310164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70666" y="4244030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0" name="Рисунок 49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8571" b="50978"/>
            <a:stretch/>
          </p:blipFill>
          <p:spPr bwMode="auto">
            <a:xfrm rot="10800000" flipV="1">
              <a:off x="803459" y="4127642"/>
              <a:ext cx="1319646" cy="17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1" name="Object 199"/>
            <p:cNvGraphicFramePr>
              <a:graphicFrameLocks noChangeAspect="1"/>
            </p:cNvGraphicFramePr>
            <p:nvPr>
              <p:extLst/>
            </p:nvPr>
          </p:nvGraphicFramePr>
          <p:xfrm>
            <a:off x="1805384" y="4349948"/>
            <a:ext cx="444426" cy="233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08" name="Уравнение" r:id="rId9" imgW="266400" imgH="139680" progId="Equation.3">
                    <p:embed/>
                  </p:oleObj>
                </mc:Choice>
                <mc:Fallback>
                  <p:oleObj name="Уравнение" r:id="rId9" imgW="26640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5384" y="4349948"/>
                          <a:ext cx="444426" cy="233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Овал 63"/>
            <p:cNvSpPr/>
            <p:nvPr/>
          </p:nvSpPr>
          <p:spPr>
            <a:xfrm>
              <a:off x="763277" y="428062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6751" y="2844442"/>
            <a:ext cx="2117201" cy="538745"/>
            <a:chOff x="448458" y="3014335"/>
            <a:chExt cx="2117201" cy="538745"/>
          </a:xfrm>
        </p:grpSpPr>
        <p:cxnSp>
          <p:nvCxnSpPr>
            <p:cNvPr id="30" name="Прямая со стрелкой 29"/>
            <p:cNvCxnSpPr/>
            <p:nvPr/>
          </p:nvCxnSpPr>
          <p:spPr>
            <a:xfrm>
              <a:off x="448458" y="3206043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205619" y="3102060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4318" y="3149545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49248" y="3152970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4" name="Рисунок 73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" t="111" r="78571" b="50978"/>
            <a:stretch/>
          </p:blipFill>
          <p:spPr bwMode="auto">
            <a:xfrm rot="10800000" flipV="1">
              <a:off x="799620" y="3014335"/>
              <a:ext cx="1156217" cy="188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Овал 67"/>
            <p:cNvSpPr/>
            <p:nvPr/>
          </p:nvSpPr>
          <p:spPr>
            <a:xfrm>
              <a:off x="696024" y="3149756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847454" y="3158416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96843" y="3552379"/>
            <a:ext cx="2137450" cy="533536"/>
            <a:chOff x="544877" y="3565570"/>
            <a:chExt cx="2137450" cy="533536"/>
          </a:xfrm>
        </p:grpSpPr>
        <p:cxnSp>
          <p:nvCxnSpPr>
            <p:cNvPr id="31" name="Прямая со стрелкой 30"/>
            <p:cNvCxnSpPr/>
            <p:nvPr/>
          </p:nvCxnSpPr>
          <p:spPr>
            <a:xfrm>
              <a:off x="544877" y="3753749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22287" y="3629421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09445" y="3698996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5" name="Object 199"/>
            <p:cNvGraphicFramePr>
              <a:graphicFrameLocks noChangeAspect="1"/>
            </p:cNvGraphicFramePr>
            <p:nvPr>
              <p:extLst/>
            </p:nvPr>
          </p:nvGraphicFramePr>
          <p:xfrm>
            <a:off x="1970511" y="3759881"/>
            <a:ext cx="444426" cy="233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09" name="Уравнение" r:id="rId11" imgW="266400" imgH="139680" progId="Equation.3">
                    <p:embed/>
                  </p:oleObj>
                </mc:Choice>
                <mc:Fallback>
                  <p:oleObj name="Уравнение" r:id="rId11" imgW="26640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0511" y="3759881"/>
                          <a:ext cx="444426" cy="233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6" name="Рисунок 75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8571" b="50978"/>
            <a:stretch/>
          </p:blipFill>
          <p:spPr bwMode="auto">
            <a:xfrm rot="10800000" flipV="1">
              <a:off x="833938" y="3565570"/>
              <a:ext cx="1319646" cy="17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Овал 66"/>
            <p:cNvSpPr/>
            <p:nvPr/>
          </p:nvSpPr>
          <p:spPr>
            <a:xfrm>
              <a:off x="821006" y="37057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77" name="Object 199"/>
          <p:cNvGraphicFramePr>
            <a:graphicFrameLocks noChangeAspect="1"/>
          </p:cNvGraphicFramePr>
          <p:nvPr>
            <p:extLst/>
          </p:nvPr>
        </p:nvGraphicFramePr>
        <p:xfrm>
          <a:off x="3070225" y="1509713"/>
          <a:ext cx="12969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0" name="Уравнение" r:id="rId12" imgW="342720" imgH="177480" progId="Equation.3">
                  <p:embed/>
                </p:oleObj>
              </mc:Choice>
              <mc:Fallback>
                <p:oleObj name="Уравнение" r:id="rId12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1509713"/>
                        <a:ext cx="12969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508668" y="4876742"/>
            <a:ext cx="2098370" cy="533798"/>
            <a:chOff x="512540" y="4982128"/>
            <a:chExt cx="2098370" cy="533798"/>
          </a:xfrm>
        </p:grpSpPr>
        <p:cxnSp>
          <p:nvCxnSpPr>
            <p:cNvPr id="33" name="Прямая со стрелкой 32"/>
            <p:cNvCxnSpPr/>
            <p:nvPr/>
          </p:nvCxnSpPr>
          <p:spPr>
            <a:xfrm>
              <a:off x="512540" y="5169305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250870" y="5112471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6923" y="5109563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888194" y="5115816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3" name="Рисунок 8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" t="111" r="78571" b="50978"/>
            <a:stretch/>
          </p:blipFill>
          <p:spPr bwMode="auto">
            <a:xfrm rot="10800000" flipV="1">
              <a:off x="790020" y="4982128"/>
              <a:ext cx="1170972" cy="190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Овал 61"/>
            <p:cNvSpPr/>
            <p:nvPr/>
          </p:nvSpPr>
          <p:spPr>
            <a:xfrm>
              <a:off x="742061" y="51193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961339" y="5109017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84443" y="5547493"/>
            <a:ext cx="2227070" cy="584127"/>
            <a:chOff x="381694" y="5559484"/>
            <a:chExt cx="2227070" cy="584127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498879" y="5754272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248724" y="5656177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Овал 78"/>
            <p:cNvSpPr/>
            <p:nvPr/>
          </p:nvSpPr>
          <p:spPr>
            <a:xfrm>
              <a:off x="1932497" y="5710887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84" name="Object 199"/>
            <p:cNvGraphicFramePr>
              <a:graphicFrameLocks noChangeAspect="1"/>
            </p:cNvGraphicFramePr>
            <p:nvPr>
              <p:extLst/>
            </p:nvPr>
          </p:nvGraphicFramePr>
          <p:xfrm>
            <a:off x="381694" y="5750210"/>
            <a:ext cx="4445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11" name="Уравнение" r:id="rId14" imgW="266400" imgH="126720" progId="Equation.3">
                    <p:embed/>
                  </p:oleObj>
                </mc:Choice>
                <mc:Fallback>
                  <p:oleObj name="Уравнение" r:id="rId14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694" y="5750210"/>
                          <a:ext cx="444500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TextBox 84"/>
            <p:cNvSpPr txBox="1"/>
            <p:nvPr/>
          </p:nvSpPr>
          <p:spPr>
            <a:xfrm>
              <a:off x="1821145" y="5743501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6" name="Рисунок 85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8571" b="50978"/>
            <a:stretch/>
          </p:blipFill>
          <p:spPr bwMode="auto">
            <a:xfrm rot="10800000" flipH="1" flipV="1">
              <a:off x="542034" y="5559484"/>
              <a:ext cx="1373192" cy="172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7" name="Object 199"/>
          <p:cNvGraphicFramePr>
            <a:graphicFrameLocks noChangeAspect="1"/>
          </p:cNvGraphicFramePr>
          <p:nvPr>
            <p:extLst/>
          </p:nvPr>
        </p:nvGraphicFramePr>
        <p:xfrm>
          <a:off x="2934482" y="2127250"/>
          <a:ext cx="14430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2" name="Уравнение" r:id="rId16" imgW="672840" imgH="177480" progId="Equation.3">
                  <p:embed/>
                </p:oleObj>
              </mc:Choice>
              <mc:Fallback>
                <p:oleObj name="Уравнение" r:id="rId16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482" y="2127250"/>
                        <a:ext cx="144303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199"/>
          <p:cNvGraphicFramePr>
            <a:graphicFrameLocks noChangeAspect="1"/>
          </p:cNvGraphicFramePr>
          <p:nvPr>
            <p:extLst/>
          </p:nvPr>
        </p:nvGraphicFramePr>
        <p:xfrm>
          <a:off x="5213498" y="2155598"/>
          <a:ext cx="1225550" cy="521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3" name="Уравнение" r:id="rId18" imgW="406080" imgH="215640" progId="Equation.3">
                  <p:embed/>
                </p:oleObj>
              </mc:Choice>
              <mc:Fallback>
                <p:oleObj name="Уравнение" r:id="rId18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498" y="2155598"/>
                        <a:ext cx="1225550" cy="521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199"/>
          <p:cNvGraphicFramePr>
            <a:graphicFrameLocks noChangeAspect="1"/>
          </p:cNvGraphicFramePr>
          <p:nvPr>
            <p:extLst/>
          </p:nvPr>
        </p:nvGraphicFramePr>
        <p:xfrm>
          <a:off x="5040313" y="2782888"/>
          <a:ext cx="1571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4" name="Уравнение" r:id="rId20" imgW="520560" imgH="215640" progId="Equation.3">
                  <p:embed/>
                </p:oleObj>
              </mc:Choice>
              <mc:Fallback>
                <p:oleObj name="Уравнение" r:id="rId20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2782888"/>
                        <a:ext cx="15716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199"/>
          <p:cNvGraphicFramePr>
            <a:graphicFrameLocks noChangeAspect="1"/>
          </p:cNvGraphicFramePr>
          <p:nvPr>
            <p:extLst/>
          </p:nvPr>
        </p:nvGraphicFramePr>
        <p:xfrm>
          <a:off x="5073379" y="4135705"/>
          <a:ext cx="16494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5" name="Уравнение" r:id="rId22" imgW="545760" imgH="215640" progId="Equation.3">
                  <p:embed/>
                </p:oleObj>
              </mc:Choice>
              <mc:Fallback>
                <p:oleObj name="Уравнение" r:id="rId22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379" y="4135705"/>
                        <a:ext cx="1649412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199"/>
          <p:cNvGraphicFramePr>
            <a:graphicFrameLocks noChangeAspect="1"/>
          </p:cNvGraphicFramePr>
          <p:nvPr>
            <p:extLst/>
          </p:nvPr>
        </p:nvGraphicFramePr>
        <p:xfrm>
          <a:off x="3086016" y="4076233"/>
          <a:ext cx="1199124" cy="50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6" name="Уравнение" r:id="rId24" imgW="431640" imgH="177480" progId="Equation.3">
                  <p:embed/>
                </p:oleObj>
              </mc:Choice>
              <mc:Fallback>
                <p:oleObj name="Уравнение" r:id="rId24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016" y="4076233"/>
                        <a:ext cx="1199124" cy="505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199"/>
          <p:cNvGraphicFramePr>
            <a:graphicFrameLocks noChangeAspect="1"/>
          </p:cNvGraphicFramePr>
          <p:nvPr>
            <p:extLst/>
          </p:nvPr>
        </p:nvGraphicFramePr>
        <p:xfrm>
          <a:off x="5173663" y="3460750"/>
          <a:ext cx="13414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7" name="Уравнение" r:id="rId26" imgW="444240" imgH="215640" progId="Equation.3">
                  <p:embed/>
                </p:oleObj>
              </mc:Choice>
              <mc:Fallback>
                <p:oleObj name="Уравнение" r:id="rId26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3460750"/>
                        <a:ext cx="13414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199"/>
          <p:cNvGraphicFramePr>
            <a:graphicFrameLocks noChangeAspect="1"/>
          </p:cNvGraphicFramePr>
          <p:nvPr>
            <p:extLst/>
          </p:nvPr>
        </p:nvGraphicFramePr>
        <p:xfrm>
          <a:off x="5184775" y="5459413"/>
          <a:ext cx="11493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8" name="Уравнение" r:id="rId28" imgW="469800" imgH="215640" progId="Equation.3">
                  <p:embed/>
                </p:oleObj>
              </mc:Choice>
              <mc:Fallback>
                <p:oleObj name="Уравнение" r:id="rId28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5459413"/>
                        <a:ext cx="11493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199"/>
          <p:cNvGraphicFramePr>
            <a:graphicFrameLocks noChangeAspect="1"/>
          </p:cNvGraphicFramePr>
          <p:nvPr>
            <p:extLst/>
          </p:nvPr>
        </p:nvGraphicFramePr>
        <p:xfrm>
          <a:off x="5273352" y="6243638"/>
          <a:ext cx="10556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9" name="Уравнение" r:id="rId30" imgW="431640" imgH="215640" progId="Equation.3">
                  <p:embed/>
                </p:oleObj>
              </mc:Choice>
              <mc:Fallback>
                <p:oleObj name="Уравнение" r:id="rId30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352" y="6243638"/>
                        <a:ext cx="10556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466751" y="6276581"/>
            <a:ext cx="2117201" cy="581419"/>
            <a:chOff x="454413" y="6132956"/>
            <a:chExt cx="2117201" cy="581419"/>
          </a:xfrm>
        </p:grpSpPr>
        <p:sp>
          <p:nvSpPr>
            <p:cNvPr id="43" name="TextBox 42"/>
            <p:cNvSpPr txBox="1"/>
            <p:nvPr/>
          </p:nvSpPr>
          <p:spPr>
            <a:xfrm>
              <a:off x="2211574" y="6268351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>
              <a:off x="454413" y="6320101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820247" y="6314265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36287" y="6314265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1" name="Рисунок 100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" t="111" r="78571" b="50978"/>
            <a:stretch/>
          </p:blipFill>
          <p:spPr bwMode="auto">
            <a:xfrm rot="10800000" flipV="1">
              <a:off x="858069" y="6132956"/>
              <a:ext cx="1054325" cy="17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Овал 79"/>
            <p:cNvSpPr/>
            <p:nvPr/>
          </p:nvSpPr>
          <p:spPr>
            <a:xfrm>
              <a:off x="1882568" y="627252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819213" y="6276161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44495" y="1548808"/>
            <a:ext cx="2149547" cy="590483"/>
            <a:chOff x="380331" y="1587406"/>
            <a:chExt cx="2149547" cy="590483"/>
          </a:xfrm>
        </p:grpSpPr>
        <p:graphicFrame>
          <p:nvGraphicFramePr>
            <p:cNvPr id="37" name="Object 199"/>
            <p:cNvGraphicFramePr>
              <a:graphicFrameLocks noChangeAspect="1"/>
            </p:cNvGraphicFramePr>
            <p:nvPr>
              <p:extLst/>
            </p:nvPr>
          </p:nvGraphicFramePr>
          <p:xfrm>
            <a:off x="380331" y="1795986"/>
            <a:ext cx="4445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20" name="Уравнение" r:id="rId32" imgW="266400" imgH="126720" progId="Equation.3">
                    <p:embed/>
                  </p:oleObj>
                </mc:Choice>
                <mc:Fallback>
                  <p:oleObj name="Уравнение" r:id="rId32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31" y="1795986"/>
                          <a:ext cx="444500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2169838" y="1704189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9" name="Рисунок 68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8571" b="50978"/>
            <a:stretch/>
          </p:blipFill>
          <p:spPr bwMode="auto">
            <a:xfrm rot="10800000" flipH="1" flipV="1">
              <a:off x="497437" y="1587406"/>
              <a:ext cx="1373192" cy="172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" name="Прямая со стрелкой 26"/>
            <p:cNvCxnSpPr/>
            <p:nvPr/>
          </p:nvCxnSpPr>
          <p:spPr>
            <a:xfrm>
              <a:off x="440490" y="1769047"/>
              <a:ext cx="1941827" cy="87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Овал 58"/>
            <p:cNvSpPr/>
            <p:nvPr/>
          </p:nvSpPr>
          <p:spPr>
            <a:xfrm>
              <a:off x="1807777" y="173142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24206" y="1777779"/>
              <a:ext cx="530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962519" y="1329429"/>
                <a:ext cx="189832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Луч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  <a:cs typeface="+mn-cs"/>
                      </a:rPr>
                      <m:t>−</m:t>
                    </m:r>
                    <m:r>
                      <a:rPr lang="ru-RU" sz="2000" b="1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 3</a:t>
                </a:r>
                <a:endParaRPr lang="ru-RU" sz="20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519" y="1329429"/>
                <a:ext cx="1898322" cy="707886"/>
              </a:xfrm>
              <a:prstGeom prst="rect">
                <a:avLst/>
              </a:prstGeom>
              <a:blipFill rotWithShape="0">
                <a:blip r:embed="rId34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6817280" y="1977233"/>
            <a:ext cx="2061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64386" y="2636404"/>
            <a:ext cx="1928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747337" y="3313512"/>
                <a:ext cx="214443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Открытый луч от </a:t>
                </a:r>
                <a:r>
                  <a:rPr lang="ru-RU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</a:rPr>
                      <m:t> +∞</m:t>
                    </m:r>
                  </m:oMath>
                </a14:m>
                <a:endParaRPr lang="ru-RU" sz="20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337" y="3313512"/>
                <a:ext cx="2144433" cy="707886"/>
              </a:xfrm>
              <a:prstGeom prst="rect">
                <a:avLst/>
              </a:prstGeom>
              <a:blipFill rotWithShape="0">
                <a:blip r:embed="rId35"/>
                <a:stretch>
                  <a:fillRect t="-5172" r="-1136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888937" y="3990620"/>
                <a:ext cx="191851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Луч </a:t>
                </a:r>
              </a:p>
              <a:p>
                <a:pPr algn="ctr"/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</a:rPr>
                      <m:t> +∞</m:t>
                    </m:r>
                  </m:oMath>
                </a14:m>
                <a:endParaRPr lang="ru-RU" sz="20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937" y="3990620"/>
                <a:ext cx="1918519" cy="707886"/>
              </a:xfrm>
              <a:prstGeom prst="rect">
                <a:avLst/>
              </a:prstGeom>
              <a:blipFill rotWithShape="0">
                <a:blip r:embed="rId36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6919860" y="4662646"/>
            <a:ext cx="1898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910815" y="5366089"/>
                <a:ext cx="1991016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Открытый луч </a:t>
                </a:r>
                <a:r>
                  <a:rPr lang="ru-RU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ru-RU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lang="ru-RU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ru-RU" sz="16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15" y="5366089"/>
                <a:ext cx="1991016" cy="615553"/>
              </a:xfrm>
              <a:prstGeom prst="rect">
                <a:avLst/>
              </a:prstGeom>
              <a:blipFill rotWithShape="0">
                <a:blip r:embed="rId37"/>
                <a:stretch>
                  <a:fillRect t="-4950" b="-1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898729" y="6104453"/>
                <a:ext cx="20481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Полуинтервал от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lang="ru-RU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20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729" y="6104453"/>
                <a:ext cx="2048145" cy="707886"/>
              </a:xfrm>
              <a:prstGeom prst="rect">
                <a:avLst/>
              </a:prstGeom>
              <a:blipFill rotWithShape="0">
                <a:blip r:embed="rId38"/>
                <a:stretch>
                  <a:fillRect t="-4274" r="-298" b="-136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" name="Object 2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751546"/>
              </p:ext>
            </p:extLst>
          </p:nvPr>
        </p:nvGraphicFramePr>
        <p:xfrm>
          <a:off x="3285943" y="3485972"/>
          <a:ext cx="9937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1" name="Уравнение" r:id="rId39" imgW="342720" imgH="177480" progId="Equation.3">
                  <p:embed/>
                </p:oleObj>
              </mc:Choice>
              <mc:Fallback>
                <p:oleObj name="Уравнение" r:id="rId39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943" y="3485972"/>
                        <a:ext cx="9937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2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355044"/>
              </p:ext>
            </p:extLst>
          </p:nvPr>
        </p:nvGraphicFramePr>
        <p:xfrm>
          <a:off x="2843467" y="6221991"/>
          <a:ext cx="1949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2" name="Уравнение" r:id="rId41" imgW="672840" imgH="177480" progId="Equation.3">
                  <p:embed/>
                </p:oleObj>
              </mc:Choice>
              <mc:Fallback>
                <p:oleObj name="Уравнение" r:id="rId41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467" y="6221991"/>
                        <a:ext cx="19494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70940"/>
              </p:ext>
            </p:extLst>
          </p:nvPr>
        </p:nvGraphicFramePr>
        <p:xfrm>
          <a:off x="3349125" y="5458594"/>
          <a:ext cx="10302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3" name="Уравнение" r:id="rId43" imgW="355320" imgH="177480" progId="Equation.3">
                  <p:embed/>
                </p:oleObj>
              </mc:Choice>
              <mc:Fallback>
                <p:oleObj name="Уравнение" r:id="rId43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125" y="5458594"/>
                        <a:ext cx="10302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34463"/>
              </p:ext>
            </p:extLst>
          </p:nvPr>
        </p:nvGraphicFramePr>
        <p:xfrm>
          <a:off x="2768307" y="4786719"/>
          <a:ext cx="198596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4" name="Уравнение" r:id="rId45" imgW="685800" imgH="177480" progId="Equation.3">
                  <p:embed/>
                </p:oleObj>
              </mc:Choice>
              <mc:Fallback>
                <p:oleObj name="Уравнение" r:id="rId45" imgW="685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307" y="4786719"/>
                        <a:ext cx="198596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541130"/>
              </p:ext>
            </p:extLst>
          </p:nvPr>
        </p:nvGraphicFramePr>
        <p:xfrm>
          <a:off x="2776198" y="2806275"/>
          <a:ext cx="206370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5" name="Уравнение" r:id="rId47" imgW="774360" imgH="177480" progId="Equation.3">
                  <p:embed/>
                </p:oleObj>
              </mc:Choice>
              <mc:Fallback>
                <p:oleObj name="Уравнение" r:id="rId47" imgW="774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198" y="2806275"/>
                        <a:ext cx="206370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50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75868" y="141096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00303" y="571914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9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868" y="1040865"/>
            <a:ext cx="8968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наименьшее 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число, принадлежащее промежутку.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65202" y="4365426"/>
            <a:ext cx="6416623" cy="788753"/>
            <a:chOff x="248668" y="4280845"/>
            <a:chExt cx="6416623" cy="788753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248668" y="4506827"/>
              <a:ext cx="4074663" cy="62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Рисунок 14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427" b="43261"/>
            <a:stretch/>
          </p:blipFill>
          <p:spPr bwMode="auto">
            <a:xfrm>
              <a:off x="1006427" y="4280845"/>
              <a:ext cx="2222748" cy="201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Овал 18"/>
            <p:cNvSpPr/>
            <p:nvPr/>
          </p:nvSpPr>
          <p:spPr>
            <a:xfrm>
              <a:off x="928688" y="4421484"/>
              <a:ext cx="144000" cy="144000"/>
            </a:xfrm>
            <a:prstGeom prst="ellipse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143051" y="4463593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3" name="TextBox 20"/>
            <p:cNvSpPr txBox="1">
              <a:spLocks noChangeArrowheads="1"/>
            </p:cNvSpPr>
            <p:nvPr/>
          </p:nvSpPr>
          <p:spPr bwMode="auto">
            <a:xfrm>
              <a:off x="593104" y="4546378"/>
              <a:ext cx="60721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8                       1,5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72"/>
            <p:cNvSpPr txBox="1">
              <a:spLocks noChangeArrowheads="1"/>
            </p:cNvSpPr>
            <p:nvPr/>
          </p:nvSpPr>
          <p:spPr bwMode="auto">
            <a:xfrm>
              <a:off x="4034631" y="4506827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43310" y="5392127"/>
            <a:ext cx="5420779" cy="763641"/>
            <a:chOff x="220457" y="5450036"/>
            <a:chExt cx="5420779" cy="763641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220457" y="5611049"/>
              <a:ext cx="4150606" cy="415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Рисунок 15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353" b="26086"/>
            <a:stretch/>
          </p:blipFill>
          <p:spPr bwMode="auto">
            <a:xfrm>
              <a:off x="905991" y="5450036"/>
              <a:ext cx="2657898" cy="21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Овал 21"/>
            <p:cNvSpPr/>
            <p:nvPr/>
          </p:nvSpPr>
          <p:spPr>
            <a:xfrm>
              <a:off x="3442705" y="5550037"/>
              <a:ext cx="144000" cy="144000"/>
            </a:xfrm>
            <a:prstGeom prst="ellipse">
              <a:avLst/>
            </a:prstGeom>
            <a:solidFill>
              <a:schemeClr val="bg1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891094" y="5550037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6" name="TextBox 23"/>
            <p:cNvSpPr txBox="1">
              <a:spLocks noChangeArrowheads="1"/>
            </p:cNvSpPr>
            <p:nvPr/>
          </p:nvSpPr>
          <p:spPr bwMode="auto">
            <a:xfrm>
              <a:off x="569173" y="5671552"/>
              <a:ext cx="50720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8,3                        65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72"/>
            <p:cNvSpPr txBox="1">
              <a:spLocks noChangeArrowheads="1"/>
            </p:cNvSpPr>
            <p:nvPr/>
          </p:nvSpPr>
          <p:spPr bwMode="auto">
            <a:xfrm>
              <a:off x="4150431" y="5690457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pic>
        <p:nvPicPr>
          <p:cNvPr id="31" name="Рисунок 1" descr="MC90043441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486" y="196103"/>
            <a:ext cx="1053736" cy="8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124626" y="14100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14335" y="2297868"/>
            <a:ext cx="4045599" cy="760127"/>
            <a:chOff x="217681" y="2284833"/>
            <a:chExt cx="4045599" cy="760127"/>
          </a:xfrm>
        </p:grpSpPr>
        <p:cxnSp>
          <p:nvCxnSpPr>
            <p:cNvPr id="4" name="Прямая со стрелкой 3"/>
            <p:cNvCxnSpPr/>
            <p:nvPr/>
          </p:nvCxnSpPr>
          <p:spPr>
            <a:xfrm flipV="1">
              <a:off x="308720" y="2501839"/>
              <a:ext cx="3847403" cy="764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464" name="TextBox 11"/>
            <p:cNvSpPr txBox="1">
              <a:spLocks noChangeArrowheads="1"/>
            </p:cNvSpPr>
            <p:nvPr/>
          </p:nvSpPr>
          <p:spPr bwMode="auto">
            <a:xfrm>
              <a:off x="2333750" y="2521740"/>
              <a:ext cx="785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Рисунок 12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51835" b="12584"/>
            <a:stretch/>
          </p:blipFill>
          <p:spPr bwMode="auto">
            <a:xfrm>
              <a:off x="314905" y="2284833"/>
              <a:ext cx="2339752" cy="24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72"/>
            <p:cNvSpPr txBox="1">
              <a:spLocks noChangeArrowheads="1"/>
            </p:cNvSpPr>
            <p:nvPr/>
          </p:nvSpPr>
          <p:spPr bwMode="auto">
            <a:xfrm>
              <a:off x="3902917" y="2517179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82657" y="2434431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33" name="Object 1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722683"/>
                </p:ext>
              </p:extLst>
            </p:nvPr>
          </p:nvGraphicFramePr>
          <p:xfrm>
            <a:off x="217681" y="2545531"/>
            <a:ext cx="631173" cy="333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22" name="Уравнение" r:id="rId7" imgW="266400" imgH="126720" progId="Equation.3">
                    <p:embed/>
                  </p:oleObj>
                </mc:Choice>
                <mc:Fallback>
                  <p:oleObj name="Уравнение" r:id="rId7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681" y="2545531"/>
                          <a:ext cx="631173" cy="333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Группа 20"/>
          <p:cNvGrpSpPr/>
          <p:nvPr/>
        </p:nvGrpSpPr>
        <p:grpSpPr>
          <a:xfrm>
            <a:off x="570073" y="3230349"/>
            <a:ext cx="4079676" cy="837346"/>
            <a:chOff x="259187" y="3188462"/>
            <a:chExt cx="4079676" cy="83734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285750" y="3430588"/>
              <a:ext cx="3964781" cy="97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Рисунок 13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687" b="27830"/>
            <a:stretch/>
          </p:blipFill>
          <p:spPr bwMode="auto">
            <a:xfrm>
              <a:off x="358480" y="3188462"/>
              <a:ext cx="2762622" cy="24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Овал 16"/>
            <p:cNvSpPr/>
            <p:nvPr/>
          </p:nvSpPr>
          <p:spPr>
            <a:xfrm>
              <a:off x="3047563" y="3358588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0" name="TextBox 17"/>
            <p:cNvSpPr txBox="1">
              <a:spLocks noChangeArrowheads="1"/>
            </p:cNvSpPr>
            <p:nvPr/>
          </p:nvSpPr>
          <p:spPr bwMode="auto">
            <a:xfrm>
              <a:off x="2828193" y="3502588"/>
              <a:ext cx="8010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72"/>
            <p:cNvSpPr txBox="1">
              <a:spLocks noChangeArrowheads="1"/>
            </p:cNvSpPr>
            <p:nvPr/>
          </p:nvSpPr>
          <p:spPr bwMode="auto">
            <a:xfrm>
              <a:off x="3978500" y="3484002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graphicFrame>
          <p:nvGraphicFramePr>
            <p:cNvPr id="34" name="Object 1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0339685"/>
                </p:ext>
              </p:extLst>
            </p:nvPr>
          </p:nvGraphicFramePr>
          <p:xfrm>
            <a:off x="259187" y="3512320"/>
            <a:ext cx="631173" cy="333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23" name="Уравнение" r:id="rId9" imgW="266400" imgH="126720" progId="Equation.3">
                    <p:embed/>
                  </p:oleObj>
                </mc:Choice>
                <mc:Fallback>
                  <p:oleObj name="Уравнение" r:id="rId9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187" y="3512320"/>
                          <a:ext cx="631173" cy="333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Прямоугольник 40"/>
          <p:cNvSpPr/>
          <p:nvPr/>
        </p:nvSpPr>
        <p:spPr>
          <a:xfrm>
            <a:off x="5383433" y="1555128"/>
            <a:ext cx="338426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Проверим ответы: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2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526023"/>
              </p:ext>
            </p:extLst>
          </p:nvPr>
        </p:nvGraphicFramePr>
        <p:xfrm>
          <a:off x="4884240" y="2201801"/>
          <a:ext cx="17097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4" name="Уравнение" r:id="rId10" imgW="723600" imgH="228600" progId="Equation.3">
                  <p:embed/>
                </p:oleObj>
              </mc:Choice>
              <mc:Fallback>
                <p:oleObj name="Уравнение" r:id="rId10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240" y="2201801"/>
                        <a:ext cx="17097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032731"/>
              </p:ext>
            </p:extLst>
          </p:nvPr>
        </p:nvGraphicFramePr>
        <p:xfrm>
          <a:off x="6981825" y="2193925"/>
          <a:ext cx="16176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5" name="Уравнение" r:id="rId12" imgW="685800" imgH="241200" progId="Equation.3">
                  <p:embed/>
                </p:oleObj>
              </mc:Choice>
              <mc:Fallback>
                <p:oleObj name="Уравнение" r:id="rId12" imgW="685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193925"/>
                        <a:ext cx="1617663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450987"/>
              </p:ext>
            </p:extLst>
          </p:nvPr>
        </p:nvGraphicFramePr>
        <p:xfrm>
          <a:off x="4900421" y="3135923"/>
          <a:ext cx="17097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6" name="Уравнение" r:id="rId14" imgW="723600" imgH="228600" progId="Equation.3">
                  <p:embed/>
                </p:oleObj>
              </mc:Choice>
              <mc:Fallback>
                <p:oleObj name="Уравнение" r:id="rId14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421" y="3135923"/>
                        <a:ext cx="17097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77098"/>
              </p:ext>
            </p:extLst>
          </p:nvPr>
        </p:nvGraphicFramePr>
        <p:xfrm>
          <a:off x="7046549" y="3121116"/>
          <a:ext cx="1438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7" name="Уравнение" r:id="rId15" imgW="609480" imgH="228600" progId="Equation.3">
                  <p:embed/>
                </p:oleObj>
              </mc:Choice>
              <mc:Fallback>
                <p:oleObj name="Уравнение" r:id="rId15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549" y="3121116"/>
                        <a:ext cx="1438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29166"/>
              </p:ext>
            </p:extLst>
          </p:nvPr>
        </p:nvGraphicFramePr>
        <p:xfrm>
          <a:off x="4986338" y="4264025"/>
          <a:ext cx="1530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8" name="Уравнение" r:id="rId17" imgW="647640" imgH="228600" progId="Equation.3">
                  <p:embed/>
                </p:oleObj>
              </mc:Choice>
              <mc:Fallback>
                <p:oleObj name="Уравнение" r:id="rId17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4264025"/>
                        <a:ext cx="1530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75651"/>
              </p:ext>
            </p:extLst>
          </p:nvPr>
        </p:nvGraphicFramePr>
        <p:xfrm>
          <a:off x="7127454" y="4265214"/>
          <a:ext cx="1228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9" name="Уравнение" r:id="rId19" imgW="520560" imgH="228600" progId="Equation.3">
                  <p:embed/>
                </p:oleObj>
              </mc:Choice>
              <mc:Fallback>
                <p:oleObj name="Уравнение" r:id="rId19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454" y="4265214"/>
                        <a:ext cx="1228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06340"/>
              </p:ext>
            </p:extLst>
          </p:nvPr>
        </p:nvGraphicFramePr>
        <p:xfrm>
          <a:off x="5019675" y="5238750"/>
          <a:ext cx="16192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0" name="Уравнение" r:id="rId21" imgW="685800" imgH="241200" progId="Equation.3">
                  <p:embed/>
                </p:oleObj>
              </mc:Choice>
              <mc:Fallback>
                <p:oleObj name="Уравнение" r:id="rId21" imgW="685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5238750"/>
                        <a:ext cx="16192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538885"/>
              </p:ext>
            </p:extLst>
          </p:nvPr>
        </p:nvGraphicFramePr>
        <p:xfrm>
          <a:off x="7097022" y="5203253"/>
          <a:ext cx="14684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1" name="Уравнение" r:id="rId23" imgW="622080" imgH="228600" progId="Equation.3">
                  <p:embed/>
                </p:oleObj>
              </mc:Choice>
              <mc:Fallback>
                <p:oleObj name="Уравнение" r:id="rId23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022" y="5203253"/>
                        <a:ext cx="146843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863055"/>
              </p:ext>
            </p:extLst>
          </p:nvPr>
        </p:nvGraphicFramePr>
        <p:xfrm>
          <a:off x="179512" y="2202868"/>
          <a:ext cx="420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2" name="Уравнение" r:id="rId25" imgW="177480" imgH="203040" progId="Equation.3">
                  <p:embed/>
                </p:oleObj>
              </mc:Choice>
              <mc:Fallback>
                <p:oleObj name="Уравнение" r:id="rId25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202868"/>
                        <a:ext cx="4206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932798"/>
              </p:ext>
            </p:extLst>
          </p:nvPr>
        </p:nvGraphicFramePr>
        <p:xfrm>
          <a:off x="139543" y="3202598"/>
          <a:ext cx="420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" name="Уравнение" r:id="rId27" imgW="177480" imgH="203040" progId="Equation.3">
                  <p:embed/>
                </p:oleObj>
              </mc:Choice>
              <mc:Fallback>
                <p:oleObj name="Уравнение" r:id="rId27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3" y="3202598"/>
                        <a:ext cx="4206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580586"/>
              </p:ext>
            </p:extLst>
          </p:nvPr>
        </p:nvGraphicFramePr>
        <p:xfrm>
          <a:off x="163627" y="4326549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4" name="Уравнение" r:id="rId29" imgW="164880" imgH="203040" progId="Equation.3">
                  <p:embed/>
                </p:oleObj>
              </mc:Choice>
              <mc:Fallback>
                <p:oleObj name="Уравнение" r:id="rId29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27" y="4326549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273840"/>
              </p:ext>
            </p:extLst>
          </p:nvPr>
        </p:nvGraphicFramePr>
        <p:xfrm>
          <a:off x="159699" y="5283200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5" name="Уравнение" r:id="rId31" imgW="164880" imgH="203040" progId="Equation.3">
                  <p:embed/>
                </p:oleObj>
              </mc:Choice>
              <mc:Fallback>
                <p:oleObj name="Уравнение" r:id="rId31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99" y="5283200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7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75868" y="141096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00303" y="571914"/>
            <a:ext cx="30283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9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868" y="1040865"/>
            <a:ext cx="8968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наименьшее 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число, принадлежащее промежутку.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65202" y="4326312"/>
            <a:ext cx="6416623" cy="827867"/>
            <a:chOff x="248668" y="4241731"/>
            <a:chExt cx="6416623" cy="827867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248668" y="4506827"/>
              <a:ext cx="4074663" cy="62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Рисунок 14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427" b="43261"/>
            <a:stretch/>
          </p:blipFill>
          <p:spPr bwMode="auto">
            <a:xfrm flipH="1">
              <a:off x="980807" y="4241731"/>
              <a:ext cx="2306244" cy="265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Овал 18"/>
            <p:cNvSpPr/>
            <p:nvPr/>
          </p:nvSpPr>
          <p:spPr>
            <a:xfrm>
              <a:off x="928688" y="4421484"/>
              <a:ext cx="144000" cy="144000"/>
            </a:xfrm>
            <a:prstGeom prst="ellipse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143051" y="4463593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3" name="TextBox 20"/>
            <p:cNvSpPr txBox="1">
              <a:spLocks noChangeArrowheads="1"/>
            </p:cNvSpPr>
            <p:nvPr/>
          </p:nvSpPr>
          <p:spPr bwMode="auto">
            <a:xfrm>
              <a:off x="593104" y="4546378"/>
              <a:ext cx="60721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24                       32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72"/>
            <p:cNvSpPr txBox="1">
              <a:spLocks noChangeArrowheads="1"/>
            </p:cNvSpPr>
            <p:nvPr/>
          </p:nvSpPr>
          <p:spPr bwMode="auto">
            <a:xfrm>
              <a:off x="4034631" y="4506827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84200" y="5375275"/>
            <a:ext cx="5420779" cy="780793"/>
            <a:chOff x="220457" y="5432884"/>
            <a:chExt cx="5420779" cy="780793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220457" y="5611049"/>
              <a:ext cx="4150606" cy="415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Рисунок 15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353" b="26086"/>
            <a:stretch/>
          </p:blipFill>
          <p:spPr bwMode="auto">
            <a:xfrm flipH="1" flipV="1">
              <a:off x="948928" y="5432884"/>
              <a:ext cx="2596285" cy="20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Овал 21"/>
            <p:cNvSpPr/>
            <p:nvPr/>
          </p:nvSpPr>
          <p:spPr>
            <a:xfrm>
              <a:off x="3442705" y="5550037"/>
              <a:ext cx="144000" cy="144000"/>
            </a:xfrm>
            <a:prstGeom prst="ellipse">
              <a:avLst/>
            </a:prstGeom>
            <a:solidFill>
              <a:srgbClr val="002060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891094" y="5550037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6" name="TextBox 23"/>
            <p:cNvSpPr txBox="1">
              <a:spLocks noChangeArrowheads="1"/>
            </p:cNvSpPr>
            <p:nvPr/>
          </p:nvSpPr>
          <p:spPr bwMode="auto">
            <a:xfrm>
              <a:off x="569173" y="5671552"/>
              <a:ext cx="50720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-2,3                        0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72"/>
            <p:cNvSpPr txBox="1">
              <a:spLocks noChangeArrowheads="1"/>
            </p:cNvSpPr>
            <p:nvPr/>
          </p:nvSpPr>
          <p:spPr bwMode="auto">
            <a:xfrm>
              <a:off x="4150431" y="5690457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pic>
        <p:nvPicPr>
          <p:cNvPr id="31" name="Рисунок 1" descr="MC90043441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486" y="196103"/>
            <a:ext cx="1053736" cy="8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124626" y="14100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14335" y="2245934"/>
            <a:ext cx="4045599" cy="979263"/>
            <a:chOff x="217681" y="2232899"/>
            <a:chExt cx="4045599" cy="979263"/>
          </a:xfrm>
        </p:grpSpPr>
        <p:cxnSp>
          <p:nvCxnSpPr>
            <p:cNvPr id="4" name="Прямая со стрелкой 3"/>
            <p:cNvCxnSpPr/>
            <p:nvPr/>
          </p:nvCxnSpPr>
          <p:spPr>
            <a:xfrm flipV="1">
              <a:off x="308720" y="2501839"/>
              <a:ext cx="3847403" cy="764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464" name="TextBox 11"/>
            <p:cNvSpPr txBox="1">
              <a:spLocks noChangeArrowheads="1"/>
            </p:cNvSpPr>
            <p:nvPr/>
          </p:nvSpPr>
          <p:spPr bwMode="auto">
            <a:xfrm>
              <a:off x="2466892" y="2688942"/>
              <a:ext cx="785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Рисунок 12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51835" b="12584"/>
            <a:stretch/>
          </p:blipFill>
          <p:spPr bwMode="auto">
            <a:xfrm>
              <a:off x="314905" y="2232899"/>
              <a:ext cx="2339752" cy="30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72"/>
            <p:cNvSpPr txBox="1">
              <a:spLocks noChangeArrowheads="1"/>
            </p:cNvSpPr>
            <p:nvPr/>
          </p:nvSpPr>
          <p:spPr bwMode="auto">
            <a:xfrm>
              <a:off x="3902917" y="2517179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82657" y="243443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33" name="Object 199"/>
            <p:cNvGraphicFramePr>
              <a:graphicFrameLocks noChangeAspect="1"/>
            </p:cNvGraphicFramePr>
            <p:nvPr>
              <p:extLst/>
            </p:nvPr>
          </p:nvGraphicFramePr>
          <p:xfrm>
            <a:off x="217681" y="2545531"/>
            <a:ext cx="631173" cy="333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67" name="Уравнение" r:id="rId7" imgW="266400" imgH="126720" progId="Equation.3">
                    <p:embed/>
                  </p:oleObj>
                </mc:Choice>
                <mc:Fallback>
                  <p:oleObj name="Уравнение" r:id="rId7" imgW="26640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681" y="2545531"/>
                          <a:ext cx="631173" cy="333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Группа 20"/>
          <p:cNvGrpSpPr/>
          <p:nvPr/>
        </p:nvGrpSpPr>
        <p:grpSpPr>
          <a:xfrm>
            <a:off x="711717" y="3268431"/>
            <a:ext cx="4095042" cy="842448"/>
            <a:chOff x="285750" y="3183074"/>
            <a:chExt cx="4095042" cy="842448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285750" y="3430588"/>
              <a:ext cx="3964781" cy="97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Рисунок 13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687" b="27830"/>
            <a:stretch/>
          </p:blipFill>
          <p:spPr bwMode="auto">
            <a:xfrm flipH="1">
              <a:off x="931978" y="3183074"/>
              <a:ext cx="3177436" cy="244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Овал 16"/>
            <p:cNvSpPr/>
            <p:nvPr/>
          </p:nvSpPr>
          <p:spPr>
            <a:xfrm>
              <a:off x="862336" y="340073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0" name="TextBox 17"/>
            <p:cNvSpPr txBox="1">
              <a:spLocks noChangeArrowheads="1"/>
            </p:cNvSpPr>
            <p:nvPr/>
          </p:nvSpPr>
          <p:spPr bwMode="auto">
            <a:xfrm>
              <a:off x="772284" y="3502302"/>
              <a:ext cx="8010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-43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72"/>
            <p:cNvSpPr txBox="1">
              <a:spLocks noChangeArrowheads="1"/>
            </p:cNvSpPr>
            <p:nvPr/>
          </p:nvSpPr>
          <p:spPr bwMode="auto">
            <a:xfrm>
              <a:off x="4020429" y="3412768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graphicFrame>
          <p:nvGraphicFramePr>
            <p:cNvPr id="34" name="Object 1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3080650"/>
                </p:ext>
              </p:extLst>
            </p:nvPr>
          </p:nvGraphicFramePr>
          <p:xfrm>
            <a:off x="3442099" y="3523003"/>
            <a:ext cx="63023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68" name="Уравнение" r:id="rId9" imgW="266400" imgH="139680" progId="Equation.3">
                    <p:embed/>
                  </p:oleObj>
                </mc:Choice>
                <mc:Fallback>
                  <p:oleObj name="Уравнение" r:id="rId9" imgW="26640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2099" y="3523003"/>
                          <a:ext cx="63023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Прямоугольник 40"/>
          <p:cNvSpPr/>
          <p:nvPr/>
        </p:nvSpPr>
        <p:spPr>
          <a:xfrm>
            <a:off x="5383433" y="1555128"/>
            <a:ext cx="338426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Проверим ответы: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2" name="Object 199"/>
          <p:cNvGraphicFramePr>
            <a:graphicFrameLocks noChangeAspect="1"/>
          </p:cNvGraphicFramePr>
          <p:nvPr>
            <p:extLst/>
          </p:nvPr>
        </p:nvGraphicFramePr>
        <p:xfrm>
          <a:off x="4884240" y="2201801"/>
          <a:ext cx="17097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9" name="Уравнение" r:id="rId11" imgW="723600" imgH="228600" progId="Equation.3">
                  <p:embed/>
                </p:oleObj>
              </mc:Choice>
              <mc:Fallback>
                <p:oleObj name="Уравнение" r:id="rId11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240" y="2201801"/>
                        <a:ext cx="17097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580687"/>
              </p:ext>
            </p:extLst>
          </p:nvPr>
        </p:nvGraphicFramePr>
        <p:xfrm>
          <a:off x="7145338" y="2209800"/>
          <a:ext cx="1289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0" name="Уравнение" r:id="rId13" imgW="545760" imgH="228600" progId="Equation.3">
                  <p:embed/>
                </p:oleObj>
              </mc:Choice>
              <mc:Fallback>
                <p:oleObj name="Уравнение" r:id="rId13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2209800"/>
                        <a:ext cx="12890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4838"/>
              </p:ext>
            </p:extLst>
          </p:nvPr>
        </p:nvGraphicFramePr>
        <p:xfrm>
          <a:off x="4841875" y="3119438"/>
          <a:ext cx="18288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1" name="Уравнение" r:id="rId15" imgW="774360" imgH="241200" progId="Equation.3">
                  <p:embed/>
                </p:oleObj>
              </mc:Choice>
              <mc:Fallback>
                <p:oleObj name="Уравнение" r:id="rId15" imgW="774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3119438"/>
                        <a:ext cx="18288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480939"/>
              </p:ext>
            </p:extLst>
          </p:nvPr>
        </p:nvGraphicFramePr>
        <p:xfrm>
          <a:off x="6927850" y="3121025"/>
          <a:ext cx="16779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2" name="Уравнение" r:id="rId17" imgW="711000" imgH="228600" progId="Equation.3">
                  <p:embed/>
                </p:oleObj>
              </mc:Choice>
              <mc:Fallback>
                <p:oleObj name="Уравнение" r:id="rId17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850" y="3121025"/>
                        <a:ext cx="16779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17455"/>
              </p:ext>
            </p:extLst>
          </p:nvPr>
        </p:nvGraphicFramePr>
        <p:xfrm>
          <a:off x="5000625" y="4264025"/>
          <a:ext cx="15017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3" name="Уравнение" r:id="rId19" imgW="634680" imgH="228600" progId="Equation.3">
                  <p:embed/>
                </p:oleObj>
              </mc:Choice>
              <mc:Fallback>
                <p:oleObj name="Уравнение" r:id="rId19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4264025"/>
                        <a:ext cx="15017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187100"/>
              </p:ext>
            </p:extLst>
          </p:nvPr>
        </p:nvGraphicFramePr>
        <p:xfrm>
          <a:off x="7023100" y="4265613"/>
          <a:ext cx="1438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4" name="Уравнение" r:id="rId21" imgW="609480" imgH="228600" progId="Equation.3">
                  <p:embed/>
                </p:oleObj>
              </mc:Choice>
              <mc:Fallback>
                <p:oleObj name="Уравнение" r:id="rId21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100" y="4265613"/>
                        <a:ext cx="14382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332188"/>
              </p:ext>
            </p:extLst>
          </p:nvPr>
        </p:nvGraphicFramePr>
        <p:xfrm>
          <a:off x="5005388" y="5238750"/>
          <a:ext cx="16478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5" name="Уравнение" r:id="rId23" imgW="698400" imgH="241200" progId="Equation.3">
                  <p:embed/>
                </p:oleObj>
              </mc:Choice>
              <mc:Fallback>
                <p:oleObj name="Уравнение" r:id="rId23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5238750"/>
                        <a:ext cx="16478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34818"/>
              </p:ext>
            </p:extLst>
          </p:nvPr>
        </p:nvGraphicFramePr>
        <p:xfrm>
          <a:off x="7188200" y="5203825"/>
          <a:ext cx="12874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6" name="Уравнение" r:id="rId25" imgW="545760" imgH="228600" progId="Equation.3">
                  <p:embed/>
                </p:oleObj>
              </mc:Choice>
              <mc:Fallback>
                <p:oleObj name="Уравнение" r:id="rId2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5203825"/>
                        <a:ext cx="12874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57622"/>
              </p:ext>
            </p:extLst>
          </p:nvPr>
        </p:nvGraphicFramePr>
        <p:xfrm>
          <a:off x="193675" y="2203450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7" name="Уравнение" r:id="rId27" imgW="164880" imgH="203040" progId="Equation.3">
                  <p:embed/>
                </p:oleObj>
              </mc:Choice>
              <mc:Fallback>
                <p:oleObj name="Уравнение" r:id="rId27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2203450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015820"/>
              </p:ext>
            </p:extLst>
          </p:nvPr>
        </p:nvGraphicFramePr>
        <p:xfrm>
          <a:off x="139543" y="3202598"/>
          <a:ext cx="420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8" name="Уравнение" r:id="rId29" imgW="177480" imgH="203040" progId="Equation.3">
                  <p:embed/>
                </p:oleObj>
              </mc:Choice>
              <mc:Fallback>
                <p:oleObj name="Уравнение" r:id="rId29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3" y="3202598"/>
                        <a:ext cx="4206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42865"/>
              </p:ext>
            </p:extLst>
          </p:nvPr>
        </p:nvGraphicFramePr>
        <p:xfrm>
          <a:off x="163627" y="4326549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9" name="Уравнение" r:id="rId31" imgW="164880" imgH="203040" progId="Equation.3">
                  <p:embed/>
                </p:oleObj>
              </mc:Choice>
              <mc:Fallback>
                <p:oleObj name="Уравнение" r:id="rId31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27" y="4326549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720612"/>
              </p:ext>
            </p:extLst>
          </p:nvPr>
        </p:nvGraphicFramePr>
        <p:xfrm>
          <a:off x="55563" y="5283200"/>
          <a:ext cx="6016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0" name="Уравнение" r:id="rId33" imgW="253800" imgH="203040" progId="Equation.3">
                  <p:embed/>
                </p:oleObj>
              </mc:Choice>
              <mc:Fallback>
                <p:oleObj name="Уравнение" r:id="rId33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5283200"/>
                        <a:ext cx="6016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Группа 53"/>
          <p:cNvGrpSpPr/>
          <p:nvPr/>
        </p:nvGrpSpPr>
        <p:grpSpPr>
          <a:xfrm>
            <a:off x="518306" y="6023699"/>
            <a:ext cx="4290337" cy="835852"/>
            <a:chOff x="220457" y="5377825"/>
            <a:chExt cx="4290337" cy="835852"/>
          </a:xfrm>
        </p:grpSpPr>
        <p:cxnSp>
          <p:nvCxnSpPr>
            <p:cNvPr id="55" name="Прямая со стрелкой 54"/>
            <p:cNvCxnSpPr/>
            <p:nvPr/>
          </p:nvCxnSpPr>
          <p:spPr>
            <a:xfrm>
              <a:off x="220457" y="5611049"/>
              <a:ext cx="4150606" cy="415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56" name="Рисунок 55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353" b="26086"/>
            <a:stretch/>
          </p:blipFill>
          <p:spPr bwMode="auto">
            <a:xfrm flipH="1" flipV="1">
              <a:off x="256302" y="5377825"/>
              <a:ext cx="3958172" cy="25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 Box 72"/>
            <p:cNvSpPr txBox="1">
              <a:spLocks noChangeArrowheads="1"/>
            </p:cNvSpPr>
            <p:nvPr/>
          </p:nvSpPr>
          <p:spPr bwMode="auto">
            <a:xfrm>
              <a:off x="4150431" y="5690457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</p:grpSp>
      <p:graphicFrame>
        <p:nvGraphicFramePr>
          <p:cNvPr id="6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688784"/>
              </p:ext>
            </p:extLst>
          </p:nvPr>
        </p:nvGraphicFramePr>
        <p:xfrm>
          <a:off x="163627" y="6018373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1" name="Уравнение" r:id="rId35" imgW="164880" imgH="203040" progId="Equation.3">
                  <p:embed/>
                </p:oleObj>
              </mc:Choice>
              <mc:Fallback>
                <p:oleObj name="Уравнение" r:id="rId35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27" y="6018373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26829"/>
              </p:ext>
            </p:extLst>
          </p:nvPr>
        </p:nvGraphicFramePr>
        <p:xfrm>
          <a:off x="5038995" y="6026998"/>
          <a:ext cx="17097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2" name="Уравнение" r:id="rId37" imgW="723600" imgH="228600" progId="Equation.3">
                  <p:embed/>
                </p:oleObj>
              </mc:Choice>
              <mc:Fallback>
                <p:oleObj name="Уравнение" r:id="rId37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995" y="6026998"/>
                        <a:ext cx="17097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7560"/>
              </p:ext>
            </p:extLst>
          </p:nvPr>
        </p:nvGraphicFramePr>
        <p:xfrm>
          <a:off x="7179808" y="6005447"/>
          <a:ext cx="16779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3" name="Уравнение" r:id="rId38" imgW="711000" imgH="228600" progId="Equation.3">
                  <p:embed/>
                </p:oleObj>
              </mc:Choice>
              <mc:Fallback>
                <p:oleObj name="Уравнение" r:id="rId38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9808" y="6005447"/>
                        <a:ext cx="16779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79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79512" y="14416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7329" y="571914"/>
            <a:ext cx="321434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№ 10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868" y="1040865"/>
            <a:ext cx="8968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координатную прямую, найдите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и объединение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промежутков.</a:t>
            </a:r>
          </a:p>
        </p:txBody>
      </p:sp>
      <p:pic>
        <p:nvPicPr>
          <p:cNvPr id="15" name="Рисунок 14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2489" b="24032"/>
          <a:stretch/>
        </p:blipFill>
        <p:spPr bwMode="auto">
          <a:xfrm rot="10800000" flipH="1">
            <a:off x="1907705" y="2877381"/>
            <a:ext cx="1838096" cy="31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TextBox 20"/>
          <p:cNvSpPr txBox="1">
            <a:spLocks noChangeArrowheads="1"/>
          </p:cNvSpPr>
          <p:nvPr/>
        </p:nvSpPr>
        <p:spPr bwMode="auto">
          <a:xfrm>
            <a:off x="5133323" y="3022388"/>
            <a:ext cx="236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1                 5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8519430" y="2895644"/>
            <a:ext cx="36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pic>
        <p:nvPicPr>
          <p:cNvPr id="16" name="Рисунок 15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3" t="-335" r="32353" b="26085"/>
          <a:stretch/>
        </p:blipFill>
        <p:spPr bwMode="auto">
          <a:xfrm flipH="1" flipV="1">
            <a:off x="6218430" y="2923530"/>
            <a:ext cx="1648195" cy="20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6" name="TextBox 23"/>
          <p:cNvSpPr txBox="1">
            <a:spLocks noChangeArrowheads="1"/>
          </p:cNvSpPr>
          <p:nvPr/>
        </p:nvSpPr>
        <p:spPr bwMode="auto">
          <a:xfrm>
            <a:off x="2617612" y="5514461"/>
            <a:ext cx="24424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0         4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1" descr="MC90043441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486" y="196103"/>
            <a:ext cx="1053736" cy="8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124626" y="14100"/>
            <a:ext cx="406874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примерах учимся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835" b="47070"/>
          <a:stretch/>
        </p:blipFill>
        <p:spPr bwMode="auto">
          <a:xfrm>
            <a:off x="611560" y="2656399"/>
            <a:ext cx="3115528" cy="23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72"/>
          <p:cNvSpPr txBox="1">
            <a:spLocks noChangeArrowheads="1"/>
          </p:cNvSpPr>
          <p:nvPr/>
        </p:nvSpPr>
        <p:spPr bwMode="auto">
          <a:xfrm>
            <a:off x="3695977" y="2792241"/>
            <a:ext cx="36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83524" y="5445224"/>
            <a:ext cx="3964781" cy="9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4" t="-17022" r="37582" b="31991"/>
          <a:stretch/>
        </p:blipFill>
        <p:spPr bwMode="auto">
          <a:xfrm flipH="1">
            <a:off x="5355515" y="2639961"/>
            <a:ext cx="1652682" cy="30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204022"/>
              </p:ext>
            </p:extLst>
          </p:nvPr>
        </p:nvGraphicFramePr>
        <p:xfrm>
          <a:off x="301115" y="1965816"/>
          <a:ext cx="420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6" name="Уравнение" r:id="rId7" imgW="177480" imgH="203040" progId="Equation.3">
                  <p:embed/>
                </p:oleObj>
              </mc:Choice>
              <mc:Fallback>
                <p:oleObj name="Уравнение" r:id="rId7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15" y="1965816"/>
                        <a:ext cx="4206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16682"/>
              </p:ext>
            </p:extLst>
          </p:nvPr>
        </p:nvGraphicFramePr>
        <p:xfrm>
          <a:off x="673827" y="1994341"/>
          <a:ext cx="26987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7" name="Уравнение" r:id="rId9" imgW="1143000" imgH="241200" progId="Equation.3">
                  <p:embed/>
                </p:oleObj>
              </mc:Choice>
              <mc:Fallback>
                <p:oleObj name="Уравнение" r:id="rId9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27" y="1994341"/>
                        <a:ext cx="26987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V="1">
            <a:off x="105424" y="2887999"/>
            <a:ext cx="3847403" cy="764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323528" y="2838933"/>
            <a:ext cx="785813" cy="700652"/>
            <a:chOff x="1113573" y="2869992"/>
            <a:chExt cx="785813" cy="700652"/>
          </a:xfrm>
        </p:grpSpPr>
        <p:sp>
          <p:nvSpPr>
            <p:cNvPr id="19464" name="TextBox 11"/>
            <p:cNvSpPr txBox="1">
              <a:spLocks noChangeArrowheads="1"/>
            </p:cNvSpPr>
            <p:nvPr/>
          </p:nvSpPr>
          <p:spPr bwMode="auto">
            <a:xfrm>
              <a:off x="1113573" y="3047424"/>
              <a:ext cx="785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312464" y="2869992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691680" y="2837510"/>
            <a:ext cx="785813" cy="667220"/>
            <a:chOff x="2601621" y="2883205"/>
            <a:chExt cx="785813" cy="667220"/>
          </a:xfrm>
        </p:grpSpPr>
        <p:sp>
          <p:nvSpPr>
            <p:cNvPr id="59" name="TextBox 11"/>
            <p:cNvSpPr txBox="1">
              <a:spLocks noChangeArrowheads="1"/>
            </p:cNvSpPr>
            <p:nvPr/>
          </p:nvSpPr>
          <p:spPr bwMode="auto">
            <a:xfrm>
              <a:off x="2601621" y="3027205"/>
              <a:ext cx="785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2670484" y="2883205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 flipV="1">
            <a:off x="1935376" y="2903133"/>
            <a:ext cx="1854151" cy="14624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55112"/>
              </p:ext>
            </p:extLst>
          </p:nvPr>
        </p:nvGraphicFramePr>
        <p:xfrm>
          <a:off x="200629" y="3400601"/>
          <a:ext cx="42576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8" name="Уравнение" r:id="rId11" imgW="1803240" imgH="241200" progId="Equation.3">
                  <p:embed/>
                </p:oleObj>
              </mc:Choice>
              <mc:Fallback>
                <p:oleObj name="Уравнение" r:id="rId11" imgW="1803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29" y="3400601"/>
                        <a:ext cx="42576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flipV="1">
            <a:off x="673827" y="2887999"/>
            <a:ext cx="3115700" cy="21511"/>
          </a:xfrm>
          <a:prstGeom prst="line">
            <a:avLst/>
          </a:prstGeom>
          <a:ln w="539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841558"/>
              </p:ext>
            </p:extLst>
          </p:nvPr>
        </p:nvGraphicFramePr>
        <p:xfrm>
          <a:off x="238489" y="3917143"/>
          <a:ext cx="44973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9" name="Уравнение" r:id="rId13" imgW="1904760" imgH="241200" progId="Equation.3">
                  <p:embed/>
                </p:oleObj>
              </mc:Choice>
              <mc:Fallback>
                <p:oleObj name="Уравнение" r:id="rId13" imgW="1904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89" y="3917143"/>
                        <a:ext cx="44973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19836"/>
              </p:ext>
            </p:extLst>
          </p:nvPr>
        </p:nvGraphicFramePr>
        <p:xfrm>
          <a:off x="5606761" y="2007097"/>
          <a:ext cx="420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0" name="Уравнение" r:id="rId15" imgW="177480" imgH="203040" progId="Equation.3">
                  <p:embed/>
                </p:oleObj>
              </mc:Choice>
              <mc:Fallback>
                <p:oleObj name="Уравнение" r:id="rId15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761" y="2007097"/>
                        <a:ext cx="4206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849526"/>
              </p:ext>
            </p:extLst>
          </p:nvPr>
        </p:nvGraphicFramePr>
        <p:xfrm>
          <a:off x="6243638" y="1993900"/>
          <a:ext cx="17097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1" name="Уравнение" r:id="rId17" imgW="723600" imgH="241200" progId="Equation.3">
                  <p:embed/>
                </p:oleObj>
              </mc:Choice>
              <mc:Fallback>
                <p:oleObj name="Уравнение" r:id="rId17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1993900"/>
                        <a:ext cx="1709737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4735877" y="2924944"/>
            <a:ext cx="4074663" cy="6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905605" y="2852952"/>
            <a:ext cx="144000" cy="144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74824" y="2852952"/>
            <a:ext cx="144000" cy="144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2" name="Рисунок 71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1" t="14305" r="32353" b="26085"/>
          <a:stretch/>
        </p:blipFill>
        <p:spPr bwMode="auto">
          <a:xfrm flipH="1" flipV="1">
            <a:off x="2712661" y="5221524"/>
            <a:ext cx="1099884" cy="22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20"/>
          <p:cNvSpPr txBox="1">
            <a:spLocks noChangeArrowheads="1"/>
          </p:cNvSpPr>
          <p:nvPr/>
        </p:nvSpPr>
        <p:spPr bwMode="auto">
          <a:xfrm>
            <a:off x="6062081" y="3002986"/>
            <a:ext cx="236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3                 7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181856" y="2837510"/>
            <a:ext cx="144000" cy="144000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7819384" y="2845757"/>
            <a:ext cx="144000" cy="144000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6309167" y="2897067"/>
            <a:ext cx="670923" cy="13407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endCxn id="73" idx="2"/>
          </p:cNvCxnSpPr>
          <p:nvPr/>
        </p:nvCxnSpPr>
        <p:spPr>
          <a:xfrm>
            <a:off x="5417830" y="2898104"/>
            <a:ext cx="2401554" cy="19653"/>
          </a:xfrm>
          <a:prstGeom prst="line">
            <a:avLst/>
          </a:prstGeom>
          <a:ln w="539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45635"/>
              </p:ext>
            </p:extLst>
          </p:nvPr>
        </p:nvGraphicFramePr>
        <p:xfrm>
          <a:off x="5642880" y="4064527"/>
          <a:ext cx="28765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2" name="Уравнение" r:id="rId19" imgW="1218960" imgH="241200" progId="Equation.3">
                  <p:embed/>
                </p:oleObj>
              </mc:Choice>
              <mc:Fallback>
                <p:oleObj name="Уравнение" r:id="rId19" imgW="1218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880" y="4064527"/>
                        <a:ext cx="28765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920307"/>
              </p:ext>
            </p:extLst>
          </p:nvPr>
        </p:nvGraphicFramePr>
        <p:xfrm>
          <a:off x="2915695" y="4446411"/>
          <a:ext cx="390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3" name="Уравнение" r:id="rId21" imgW="164880" imgH="203040" progId="Equation.3">
                  <p:embed/>
                </p:oleObj>
              </mc:Choice>
              <mc:Fallback>
                <p:oleObj name="Уравнение" r:id="rId21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695" y="4446411"/>
                        <a:ext cx="390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8489"/>
              </p:ext>
            </p:extLst>
          </p:nvPr>
        </p:nvGraphicFramePr>
        <p:xfrm>
          <a:off x="3338853" y="4524858"/>
          <a:ext cx="19494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4" name="Уравнение" r:id="rId23" imgW="825480" imgH="241200" progId="Equation.3">
                  <p:embed/>
                </p:oleObj>
              </mc:Choice>
              <mc:Fallback>
                <p:oleObj name="Уравнение" r:id="rId23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853" y="4524858"/>
                        <a:ext cx="19494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23"/>
          <p:cNvSpPr txBox="1">
            <a:spLocks noChangeArrowheads="1"/>
          </p:cNvSpPr>
          <p:nvPr/>
        </p:nvSpPr>
        <p:spPr bwMode="auto">
          <a:xfrm>
            <a:off x="4443493" y="5491866"/>
            <a:ext cx="15168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6         10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682752" y="5373232"/>
            <a:ext cx="144000" cy="144000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27088" y="5373232"/>
            <a:ext cx="144000" cy="144000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8" name="Text Box 72"/>
          <p:cNvSpPr txBox="1">
            <a:spLocks noChangeArrowheads="1"/>
          </p:cNvSpPr>
          <p:nvPr/>
        </p:nvSpPr>
        <p:spPr bwMode="auto">
          <a:xfrm>
            <a:off x="6107755" y="5408314"/>
            <a:ext cx="36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pic>
        <p:nvPicPr>
          <p:cNvPr id="89" name="Рисунок 88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1" t="14305" r="32353" b="26085"/>
          <a:stretch/>
        </p:blipFill>
        <p:spPr bwMode="auto">
          <a:xfrm flipH="1" flipV="1">
            <a:off x="4594335" y="5216858"/>
            <a:ext cx="1099884" cy="22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Овал 85"/>
          <p:cNvSpPr/>
          <p:nvPr/>
        </p:nvSpPr>
        <p:spPr>
          <a:xfrm>
            <a:off x="4534275" y="5382956"/>
            <a:ext cx="144000" cy="144000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580128" y="5373105"/>
            <a:ext cx="144000" cy="144000"/>
          </a:xfrm>
          <a:prstGeom prst="ellipse">
            <a:avLst/>
          </a:prstGeom>
          <a:solidFill>
            <a:srgbClr val="002060"/>
          </a:solidFill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613016"/>
              </p:ext>
            </p:extLst>
          </p:nvPr>
        </p:nvGraphicFramePr>
        <p:xfrm>
          <a:off x="5645696" y="3444300"/>
          <a:ext cx="29368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5" name="Уравнение" r:id="rId25" imgW="1244520" imgH="241200" progId="Equation.3">
                  <p:embed/>
                </p:oleObj>
              </mc:Choice>
              <mc:Fallback>
                <p:oleObj name="Уравнение" r:id="rId25" imgW="1244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696" y="3444300"/>
                        <a:ext cx="293687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0674"/>
              </p:ext>
            </p:extLst>
          </p:nvPr>
        </p:nvGraphicFramePr>
        <p:xfrm>
          <a:off x="840371" y="5946652"/>
          <a:ext cx="28765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6" name="Уравнение" r:id="rId27" imgW="1218960" imgH="241200" progId="Equation.3">
                  <p:embed/>
                </p:oleObj>
              </mc:Choice>
              <mc:Fallback>
                <p:oleObj name="Уравнение" r:id="rId27" imgW="1218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371" y="5946652"/>
                        <a:ext cx="28765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>
            <a:off x="2827712" y="5438964"/>
            <a:ext cx="922368" cy="11126"/>
          </a:xfrm>
          <a:prstGeom prst="line">
            <a:avLst/>
          </a:prstGeom>
          <a:ln w="539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4638934" y="5463880"/>
            <a:ext cx="922368" cy="11126"/>
          </a:xfrm>
          <a:prstGeom prst="line">
            <a:avLst/>
          </a:prstGeom>
          <a:ln w="539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011882"/>
              </p:ext>
            </p:extLst>
          </p:nvPr>
        </p:nvGraphicFramePr>
        <p:xfrm>
          <a:off x="4349750" y="5957888"/>
          <a:ext cx="221773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7" name="Уравнение" r:id="rId29" imgW="939600" imgH="241200" progId="Equation.3">
                  <p:embed/>
                </p:oleObj>
              </mc:Choice>
              <mc:Fallback>
                <p:oleObj name="Уравнение" r:id="rId29" imgW="939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5957888"/>
                        <a:ext cx="2217738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1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28" grpId="0"/>
      <p:bldP spid="19476" grpId="0"/>
      <p:bldP spid="26" grpId="0"/>
      <p:bldP spid="23" grpId="0" animBg="1"/>
      <p:bldP spid="17" grpId="0" animBg="1"/>
      <p:bldP spid="74" grpId="0"/>
      <p:bldP spid="22" grpId="0" animBg="1"/>
      <p:bldP spid="73" grpId="0" animBg="1"/>
      <p:bldP spid="85" grpId="0"/>
      <p:bldP spid="19" grpId="0" animBg="1"/>
      <p:bldP spid="20" grpId="0" animBg="1"/>
      <p:bldP spid="88" grpId="0"/>
      <p:bldP spid="86" grpId="0" animBg="1"/>
      <p:bldP spid="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34148" y="137159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268" name="Object 26"/>
          <p:cNvGraphicFramePr>
            <a:graphicFrameLocks noChangeAspect="1"/>
          </p:cNvGraphicFramePr>
          <p:nvPr>
            <p:extLst/>
          </p:nvPr>
        </p:nvGraphicFramePr>
        <p:xfrm>
          <a:off x="5262141" y="1603299"/>
          <a:ext cx="13541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Уравнение" r:id="rId4" imgW="406080" imgH="215640" progId="Equation.3">
                  <p:embed/>
                </p:oleObj>
              </mc:Choice>
              <mc:Fallback>
                <p:oleObj name="Уравнение" r:id="rId4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141" y="1603299"/>
                        <a:ext cx="135413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567056" y="99015"/>
            <a:ext cx="6944529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пересечение промежутков по</a:t>
            </a:r>
          </a:p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обозначению на координатной прямой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Рисунок 1" descr="MC900434411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668" y="118769"/>
            <a:ext cx="1331912" cy="111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845459" y="1783558"/>
            <a:ext cx="4005123" cy="698623"/>
            <a:chOff x="412628" y="1410351"/>
            <a:chExt cx="4005123" cy="698623"/>
          </a:xfrm>
        </p:grpSpPr>
        <p:sp>
          <p:nvSpPr>
            <p:cNvPr id="48" name="Freeform 34"/>
            <p:cNvSpPr>
              <a:spLocks/>
            </p:cNvSpPr>
            <p:nvPr/>
          </p:nvSpPr>
          <p:spPr bwMode="auto">
            <a:xfrm flipV="1">
              <a:off x="412628" y="1548109"/>
              <a:ext cx="2750720" cy="90219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92" name="Line 32"/>
            <p:cNvSpPr>
              <a:spLocks noChangeShapeType="1"/>
            </p:cNvSpPr>
            <p:nvPr/>
          </p:nvSpPr>
          <p:spPr bwMode="auto">
            <a:xfrm>
              <a:off x="412628" y="1498912"/>
              <a:ext cx="3960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34"/>
            <p:cNvSpPr>
              <a:spLocks/>
            </p:cNvSpPr>
            <p:nvPr/>
          </p:nvSpPr>
          <p:spPr bwMode="auto">
            <a:xfrm>
              <a:off x="1585790" y="1410351"/>
              <a:ext cx="2541587" cy="1588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95" name="Text Box 35"/>
            <p:cNvSpPr txBox="1">
              <a:spLocks noChangeArrowheads="1"/>
            </p:cNvSpPr>
            <p:nvPr/>
          </p:nvSpPr>
          <p:spPr bwMode="auto">
            <a:xfrm>
              <a:off x="4030401" y="1425887"/>
              <a:ext cx="3873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i="1" dirty="0"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11296" name="Text Box 36"/>
            <p:cNvSpPr txBox="1">
              <a:spLocks noChangeArrowheads="1"/>
            </p:cNvSpPr>
            <p:nvPr/>
          </p:nvSpPr>
          <p:spPr bwMode="auto">
            <a:xfrm>
              <a:off x="1145194" y="1517339"/>
              <a:ext cx="525462" cy="5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-8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3026039" y="1524199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3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293" name="Oval 33"/>
            <p:cNvSpPr>
              <a:spLocks noChangeArrowheads="1"/>
            </p:cNvSpPr>
            <p:nvPr/>
          </p:nvSpPr>
          <p:spPr bwMode="auto">
            <a:xfrm>
              <a:off x="1420690" y="1425887"/>
              <a:ext cx="144462" cy="144463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6" name="Oval 20"/>
            <p:cNvSpPr>
              <a:spLocks noChangeArrowheads="1"/>
            </p:cNvSpPr>
            <p:nvPr/>
          </p:nvSpPr>
          <p:spPr bwMode="auto">
            <a:xfrm>
              <a:off x="3125000" y="1429929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813570" y="2703024"/>
            <a:ext cx="4037012" cy="705357"/>
            <a:chOff x="490625" y="2584986"/>
            <a:chExt cx="4037012" cy="705357"/>
          </a:xfrm>
        </p:grpSpPr>
        <p:sp>
          <p:nvSpPr>
            <p:cNvPr id="57" name="Freeform 21"/>
            <p:cNvSpPr>
              <a:spLocks/>
            </p:cNvSpPr>
            <p:nvPr/>
          </p:nvSpPr>
          <p:spPr bwMode="auto">
            <a:xfrm flipV="1">
              <a:off x="2995440" y="2768453"/>
              <a:ext cx="1266984" cy="45719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490625" y="2719867"/>
              <a:ext cx="3960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1298505" y="2705568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2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71" name="Freeform 21"/>
            <p:cNvSpPr>
              <a:spLocks/>
            </p:cNvSpPr>
            <p:nvPr/>
          </p:nvSpPr>
          <p:spPr bwMode="auto">
            <a:xfrm>
              <a:off x="1516575" y="2597267"/>
              <a:ext cx="2786234" cy="55459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2" name="Text Box 22"/>
            <p:cNvSpPr txBox="1">
              <a:spLocks noChangeArrowheads="1"/>
            </p:cNvSpPr>
            <p:nvPr/>
          </p:nvSpPr>
          <p:spPr bwMode="auto">
            <a:xfrm>
              <a:off x="4140287" y="2584986"/>
              <a:ext cx="3873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i="1" dirty="0"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73" name="Text Box 23"/>
            <p:cNvSpPr txBox="1">
              <a:spLocks noChangeArrowheads="1"/>
            </p:cNvSpPr>
            <p:nvPr/>
          </p:nvSpPr>
          <p:spPr bwMode="auto">
            <a:xfrm>
              <a:off x="2719396" y="2691267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5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5" name="Oval 20"/>
            <p:cNvSpPr>
              <a:spLocks noChangeArrowheads="1"/>
            </p:cNvSpPr>
            <p:nvPr/>
          </p:nvSpPr>
          <p:spPr bwMode="auto">
            <a:xfrm>
              <a:off x="1417803" y="2634416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0" name="Oval 20"/>
            <p:cNvSpPr>
              <a:spLocks noChangeArrowheads="1"/>
            </p:cNvSpPr>
            <p:nvPr/>
          </p:nvSpPr>
          <p:spPr bwMode="auto">
            <a:xfrm>
              <a:off x="2871796" y="2621428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790807" y="3721648"/>
            <a:ext cx="4137228" cy="727643"/>
            <a:chOff x="395071" y="3398550"/>
            <a:chExt cx="4137228" cy="727643"/>
          </a:xfrm>
        </p:grpSpPr>
        <p:sp>
          <p:nvSpPr>
            <p:cNvPr id="11301" name="Freeform 21"/>
            <p:cNvSpPr>
              <a:spLocks/>
            </p:cNvSpPr>
            <p:nvPr/>
          </p:nvSpPr>
          <p:spPr bwMode="auto">
            <a:xfrm>
              <a:off x="402118" y="3398550"/>
              <a:ext cx="2541587" cy="1588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4144949" y="3411502"/>
              <a:ext cx="3873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i="1" dirty="0"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412628" y="3515501"/>
              <a:ext cx="3960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2651459" y="3486570"/>
              <a:ext cx="59503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12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1477986" y="3541418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6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6" name="Oval 33"/>
            <p:cNvSpPr>
              <a:spLocks noChangeArrowheads="1"/>
            </p:cNvSpPr>
            <p:nvPr/>
          </p:nvSpPr>
          <p:spPr bwMode="auto">
            <a:xfrm>
              <a:off x="1510050" y="3435257"/>
              <a:ext cx="144462" cy="144463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00" name="Oval 20"/>
            <p:cNvSpPr>
              <a:spLocks noChangeArrowheads="1"/>
            </p:cNvSpPr>
            <p:nvPr/>
          </p:nvSpPr>
          <p:spPr bwMode="auto">
            <a:xfrm>
              <a:off x="2865176" y="3449070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395071" y="3630865"/>
              <a:ext cx="1093267" cy="50866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19987" y="4640147"/>
            <a:ext cx="4033110" cy="791013"/>
            <a:chOff x="805147" y="4375261"/>
            <a:chExt cx="4033110" cy="791013"/>
          </a:xfrm>
        </p:grpSpPr>
        <p:sp>
          <p:nvSpPr>
            <p:cNvPr id="11303" name="Text Box 23"/>
            <p:cNvSpPr txBox="1">
              <a:spLocks noChangeArrowheads="1"/>
            </p:cNvSpPr>
            <p:nvPr/>
          </p:nvSpPr>
          <p:spPr bwMode="auto">
            <a:xfrm>
              <a:off x="1638017" y="4567298"/>
              <a:ext cx="52546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-3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7" name="Text Box 22"/>
            <p:cNvSpPr txBox="1">
              <a:spLocks noChangeArrowheads="1"/>
            </p:cNvSpPr>
            <p:nvPr/>
          </p:nvSpPr>
          <p:spPr bwMode="auto">
            <a:xfrm>
              <a:off x="4450907" y="4375261"/>
              <a:ext cx="3873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i="1" dirty="0"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69" name="Line 19"/>
            <p:cNvSpPr>
              <a:spLocks noChangeShapeType="1"/>
            </p:cNvSpPr>
            <p:nvPr/>
          </p:nvSpPr>
          <p:spPr bwMode="auto">
            <a:xfrm>
              <a:off x="819987" y="4495067"/>
              <a:ext cx="3960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21"/>
            <p:cNvSpPr>
              <a:spLocks/>
            </p:cNvSpPr>
            <p:nvPr/>
          </p:nvSpPr>
          <p:spPr bwMode="auto">
            <a:xfrm>
              <a:off x="805147" y="4602417"/>
              <a:ext cx="2732797" cy="45719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2005240" y="4397478"/>
              <a:ext cx="2541587" cy="1588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6" name="Text Box 23"/>
            <p:cNvSpPr txBox="1">
              <a:spLocks noChangeArrowheads="1"/>
            </p:cNvSpPr>
            <p:nvPr/>
          </p:nvSpPr>
          <p:spPr bwMode="auto">
            <a:xfrm>
              <a:off x="3407365" y="4581499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6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0" name="Oval 33"/>
            <p:cNvSpPr>
              <a:spLocks noChangeArrowheads="1"/>
            </p:cNvSpPr>
            <p:nvPr/>
          </p:nvSpPr>
          <p:spPr bwMode="auto">
            <a:xfrm>
              <a:off x="1890090" y="4414123"/>
              <a:ext cx="144462" cy="144463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1" name="Oval 33"/>
            <p:cNvSpPr>
              <a:spLocks noChangeArrowheads="1"/>
            </p:cNvSpPr>
            <p:nvPr/>
          </p:nvSpPr>
          <p:spPr bwMode="auto">
            <a:xfrm>
              <a:off x="3510930" y="4422835"/>
              <a:ext cx="144462" cy="144463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19380" y="5636527"/>
            <a:ext cx="4041784" cy="830862"/>
            <a:chOff x="755641" y="5538509"/>
            <a:chExt cx="4041784" cy="830862"/>
          </a:xfrm>
        </p:grpSpPr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790807" y="5715845"/>
              <a:ext cx="3960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>
              <a:off x="1993911" y="5818307"/>
              <a:ext cx="2541587" cy="1588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7" name="Oval 20"/>
            <p:cNvSpPr>
              <a:spLocks noChangeArrowheads="1"/>
            </p:cNvSpPr>
            <p:nvPr/>
          </p:nvSpPr>
          <p:spPr bwMode="auto">
            <a:xfrm>
              <a:off x="3504102" y="5657042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0" name="Freeform 21"/>
            <p:cNvSpPr>
              <a:spLocks/>
            </p:cNvSpPr>
            <p:nvPr/>
          </p:nvSpPr>
          <p:spPr bwMode="auto">
            <a:xfrm flipV="1">
              <a:off x="755641" y="5538509"/>
              <a:ext cx="2757517" cy="45719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3" name="Text Box 22"/>
            <p:cNvSpPr txBox="1">
              <a:spLocks noChangeArrowheads="1"/>
            </p:cNvSpPr>
            <p:nvPr/>
          </p:nvSpPr>
          <p:spPr bwMode="auto">
            <a:xfrm>
              <a:off x="4410075" y="5657937"/>
              <a:ext cx="3873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i="1" dirty="0">
                  <a:latin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95" name="Text Box 23"/>
            <p:cNvSpPr txBox="1">
              <a:spLocks noChangeArrowheads="1"/>
            </p:cNvSpPr>
            <p:nvPr/>
          </p:nvSpPr>
          <p:spPr bwMode="auto">
            <a:xfrm>
              <a:off x="1720663" y="5770777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4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8" name="Oval 20"/>
            <p:cNvSpPr>
              <a:spLocks noChangeArrowheads="1"/>
            </p:cNvSpPr>
            <p:nvPr/>
          </p:nvSpPr>
          <p:spPr bwMode="auto">
            <a:xfrm>
              <a:off x="1874348" y="5657937"/>
              <a:ext cx="144462" cy="144463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" name="Text Box 23"/>
            <p:cNvSpPr txBox="1">
              <a:spLocks noChangeArrowheads="1"/>
            </p:cNvSpPr>
            <p:nvPr/>
          </p:nvSpPr>
          <p:spPr bwMode="auto">
            <a:xfrm>
              <a:off x="3392579" y="5784596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 dirty="0" smtClean="0">
                  <a:latin typeface="Times New Roman" panose="02020603050405020304" pitchFamily="18" charset="0"/>
                </a:rPr>
                <a:t>9</a:t>
              </a:r>
              <a:endParaRPr lang="ru-RU" altLang="ru-RU" sz="32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4954588" y="1077386"/>
            <a:ext cx="380584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ответы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86147" y="1872731"/>
            <a:ext cx="1583521" cy="299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3387662" y="2833569"/>
            <a:ext cx="1257553" cy="984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769423" y="3825475"/>
            <a:ext cx="1114651" cy="342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2057346" y="4773072"/>
            <a:ext cx="1496396" cy="221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1997983" y="5804904"/>
            <a:ext cx="1434208" cy="1648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Object 26"/>
          <p:cNvGraphicFramePr>
            <a:graphicFrameLocks noChangeAspect="1"/>
          </p:cNvGraphicFramePr>
          <p:nvPr>
            <p:extLst/>
          </p:nvPr>
        </p:nvGraphicFramePr>
        <p:xfrm>
          <a:off x="5325077" y="2422337"/>
          <a:ext cx="14827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Уравнение" r:id="rId7" imgW="444240" imgH="215640" progId="Equation.3">
                  <p:embed/>
                </p:oleObj>
              </mc:Choice>
              <mc:Fallback>
                <p:oleObj name="Уравнение" r:id="rId7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077" y="2422337"/>
                        <a:ext cx="14827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26"/>
          <p:cNvGraphicFramePr>
            <a:graphicFrameLocks noChangeAspect="1"/>
          </p:cNvGraphicFramePr>
          <p:nvPr>
            <p:extLst/>
          </p:nvPr>
        </p:nvGraphicFramePr>
        <p:xfrm>
          <a:off x="5326004" y="3534518"/>
          <a:ext cx="16097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Уравнение" r:id="rId9" imgW="482400" imgH="215640" progId="Equation.3">
                  <p:embed/>
                </p:oleObj>
              </mc:Choice>
              <mc:Fallback>
                <p:oleObj name="Уравнение" r:id="rId9" imgW="482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04" y="3534518"/>
                        <a:ext cx="16097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26"/>
          <p:cNvGraphicFramePr>
            <a:graphicFrameLocks noChangeAspect="1"/>
          </p:cNvGraphicFramePr>
          <p:nvPr>
            <p:extLst/>
          </p:nvPr>
        </p:nvGraphicFramePr>
        <p:xfrm>
          <a:off x="5417399" y="4463884"/>
          <a:ext cx="1397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Уравнение" r:id="rId11" imgW="419040" imgH="215640" progId="Equation.3">
                  <p:embed/>
                </p:oleObj>
              </mc:Choice>
              <mc:Fallback>
                <p:oleObj name="Уравнение" r:id="rId11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399" y="4463884"/>
                        <a:ext cx="1397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26"/>
          <p:cNvGraphicFramePr>
            <a:graphicFrameLocks noChangeAspect="1"/>
          </p:cNvGraphicFramePr>
          <p:nvPr>
            <p:extLst/>
          </p:nvPr>
        </p:nvGraphicFramePr>
        <p:xfrm>
          <a:off x="5559366" y="5469853"/>
          <a:ext cx="1143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7" name="Уравнение" r:id="rId13" imgW="342720" imgH="215640" progId="Equation.3">
                  <p:embed/>
                </p:oleObj>
              </mc:Choice>
              <mc:Fallback>
                <p:oleObj name="Уравнение" r:id="rId13" imgW="342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366" y="5469853"/>
                        <a:ext cx="1143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6565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0" name="Text Box 136"/>
          <p:cNvSpPr txBox="1">
            <a:spLocks noChangeArrowheads="1"/>
          </p:cNvSpPr>
          <p:nvPr/>
        </p:nvSpPr>
        <p:spPr bwMode="auto">
          <a:xfrm>
            <a:off x="323850" y="393382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b="1" smtClean="0">
                <a:solidFill>
                  <a:srgbClr val="003300"/>
                </a:solidFill>
                <a:cs typeface="+mn-cs"/>
              </a:rPr>
              <a:t>2. Определите, на каких рисунках изображены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лучи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а на  каких –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открытые лучи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и сделайте соответствующие записи</a:t>
            </a:r>
            <a:r>
              <a:rPr lang="en-US" b="1" smtClean="0">
                <a:solidFill>
                  <a:srgbClr val="003300"/>
                </a:solidFill>
                <a:cs typeface="+mn-cs"/>
              </a:rPr>
              <a:t> </a:t>
            </a:r>
            <a:r>
              <a:rPr lang="ru-RU" b="1" i="1" smtClean="0">
                <a:solidFill>
                  <a:srgbClr val="003300"/>
                </a:solidFill>
                <a:cs typeface="+mn-cs"/>
              </a:rPr>
              <a:t>(используя скобки  и используя знаки неравенства).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b="1" smtClean="0">
                <a:solidFill>
                  <a:srgbClr val="003300"/>
                </a:solidFill>
                <a:cs typeface="+mn-cs"/>
              </a:rPr>
              <a:t>1. Определите, на каких рисунках изображены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отрезки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а на  каких –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интервалы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и сделайте соответствующие записи </a:t>
            </a:r>
            <a:r>
              <a:rPr lang="ru-RU" b="1" i="1" smtClean="0">
                <a:solidFill>
                  <a:srgbClr val="003300"/>
                </a:solidFill>
                <a:cs typeface="+mn-cs"/>
              </a:rPr>
              <a:t>(используя скобки  и используя знаки неравенства).</a:t>
            </a:r>
          </a:p>
        </p:txBody>
      </p:sp>
      <p:grpSp>
        <p:nvGrpSpPr>
          <p:cNvPr id="11453" name="Group 189"/>
          <p:cNvGrpSpPr>
            <a:grpSpLocks/>
          </p:cNvGrpSpPr>
          <p:nvPr/>
        </p:nvGrpSpPr>
        <p:grpSpPr bwMode="auto">
          <a:xfrm>
            <a:off x="395288" y="2349500"/>
            <a:ext cx="3744912" cy="865188"/>
            <a:chOff x="249" y="1480"/>
            <a:chExt cx="2359" cy="545"/>
          </a:xfrm>
        </p:grpSpPr>
        <p:sp>
          <p:nvSpPr>
            <p:cNvPr id="11344" name="AutoShape 80"/>
            <p:cNvSpPr>
              <a:spLocks noChangeArrowheads="1"/>
            </p:cNvSpPr>
            <p:nvPr/>
          </p:nvSpPr>
          <p:spPr bwMode="auto">
            <a:xfrm>
              <a:off x="476" y="1480"/>
              <a:ext cx="2132" cy="5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8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66" name="Text Box 2"/>
            <p:cNvSpPr txBox="1">
              <a:spLocks noChangeArrowheads="1"/>
            </p:cNvSpPr>
            <p:nvPr/>
          </p:nvSpPr>
          <p:spPr bwMode="auto">
            <a:xfrm>
              <a:off x="249" y="157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а)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689" y="1774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1</a:t>
              </a:r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489" y="174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09" name="AutoShape 45"/>
            <p:cNvSpPr>
              <a:spLocks noChangeArrowheads="1"/>
            </p:cNvSpPr>
            <p:nvPr/>
          </p:nvSpPr>
          <p:spPr bwMode="auto">
            <a:xfrm>
              <a:off x="761" y="1700"/>
              <a:ext cx="75" cy="79"/>
            </a:xfrm>
            <a:prstGeom prst="flowChartConnector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2044" y="1604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11" name="AutoShape 47"/>
            <p:cNvSpPr>
              <a:spLocks noChangeArrowheads="1"/>
            </p:cNvSpPr>
            <p:nvPr/>
          </p:nvSpPr>
          <p:spPr bwMode="auto">
            <a:xfrm>
              <a:off x="1509" y="1704"/>
              <a:ext cx="75" cy="79"/>
            </a:xfrm>
            <a:prstGeom prst="flowChartConnector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1474" y="1752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5</a:t>
              </a:r>
            </a:p>
          </p:txBody>
        </p:sp>
        <p:sp>
          <p:nvSpPr>
            <p:cNvPr id="11313" name="Rectangle 49" descr="Темный диагональный 2"/>
            <p:cNvSpPr>
              <a:spLocks noChangeArrowheads="1"/>
            </p:cNvSpPr>
            <p:nvPr/>
          </p:nvSpPr>
          <p:spPr bwMode="auto">
            <a:xfrm>
              <a:off x="845" y="1656"/>
              <a:ext cx="654" cy="96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11454" name="Group 190"/>
          <p:cNvGrpSpPr>
            <a:grpSpLocks/>
          </p:cNvGrpSpPr>
          <p:nvPr/>
        </p:nvGrpSpPr>
        <p:grpSpPr bwMode="auto">
          <a:xfrm>
            <a:off x="395288" y="3179763"/>
            <a:ext cx="3384550" cy="865187"/>
            <a:chOff x="249" y="2003"/>
            <a:chExt cx="2132" cy="545"/>
          </a:xfrm>
        </p:grpSpPr>
        <p:sp>
          <p:nvSpPr>
            <p:cNvPr id="11339" name="AutoShape 75"/>
            <p:cNvSpPr>
              <a:spLocks noChangeArrowheads="1"/>
            </p:cNvSpPr>
            <p:nvPr/>
          </p:nvSpPr>
          <p:spPr bwMode="auto">
            <a:xfrm>
              <a:off x="249" y="2003"/>
              <a:ext cx="2132" cy="5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8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265" y="208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б)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665" y="2260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90" name="AutoShape 26"/>
            <p:cNvSpPr>
              <a:spLocks noChangeArrowheads="1"/>
            </p:cNvSpPr>
            <p:nvPr/>
          </p:nvSpPr>
          <p:spPr bwMode="auto">
            <a:xfrm>
              <a:off x="1759" y="2222"/>
              <a:ext cx="75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1705" y="2273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0</a:t>
              </a:r>
              <a:endParaRPr lang="ru-RU" sz="2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2173" y="2116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293" name="Rectangle 29" descr="Темный диагональный 2"/>
            <p:cNvSpPr>
              <a:spLocks noChangeArrowheads="1"/>
            </p:cNvSpPr>
            <p:nvPr/>
          </p:nvSpPr>
          <p:spPr bwMode="auto">
            <a:xfrm>
              <a:off x="881" y="2172"/>
              <a:ext cx="872" cy="8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27" name="AutoShape 63"/>
            <p:cNvSpPr>
              <a:spLocks noChangeArrowheads="1"/>
            </p:cNvSpPr>
            <p:nvPr/>
          </p:nvSpPr>
          <p:spPr bwMode="auto">
            <a:xfrm>
              <a:off x="797" y="2220"/>
              <a:ext cx="75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328" name="Text Box 64"/>
            <p:cNvSpPr txBox="1">
              <a:spLocks noChangeArrowheads="1"/>
            </p:cNvSpPr>
            <p:nvPr/>
          </p:nvSpPr>
          <p:spPr bwMode="auto">
            <a:xfrm>
              <a:off x="677" y="2251"/>
              <a:ext cx="3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</a:t>
              </a:r>
              <a:r>
                <a:rPr lang="en-US" sz="2400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</p:grpSp>
      <p:sp>
        <p:nvSpPr>
          <p:cNvPr id="11333" name="AutoShape 69"/>
          <p:cNvSpPr>
            <a:spLocks noChangeArrowheads="1"/>
          </p:cNvSpPr>
          <p:nvPr/>
        </p:nvSpPr>
        <p:spPr bwMode="auto">
          <a:xfrm>
            <a:off x="468313" y="173038"/>
            <a:ext cx="3967162" cy="939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cmpd="dbl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CCFFCC"/>
                </a:solidFill>
                <a:latin typeface="Arial" charset="0"/>
                <a:cs typeface="+mn-cs"/>
              </a:rPr>
              <a:t>Математический диктант</a:t>
            </a:r>
          </a:p>
        </p:txBody>
      </p:sp>
      <p:grpSp>
        <p:nvGrpSpPr>
          <p:cNvPr id="11455" name="Group 191"/>
          <p:cNvGrpSpPr>
            <a:grpSpLocks/>
          </p:cNvGrpSpPr>
          <p:nvPr/>
        </p:nvGrpSpPr>
        <p:grpSpPr bwMode="auto">
          <a:xfrm>
            <a:off x="539750" y="5229225"/>
            <a:ext cx="3384550" cy="720725"/>
            <a:chOff x="340" y="3294"/>
            <a:chExt cx="2132" cy="454"/>
          </a:xfrm>
        </p:grpSpPr>
        <p:sp>
          <p:nvSpPr>
            <p:cNvPr id="11425" name="Text Box 161"/>
            <p:cNvSpPr txBox="1">
              <a:spLocks noChangeArrowheads="1"/>
            </p:cNvSpPr>
            <p:nvPr/>
          </p:nvSpPr>
          <p:spPr bwMode="auto">
            <a:xfrm>
              <a:off x="340" y="329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а)</a:t>
              </a:r>
              <a:endParaRPr lang="ru-RU" sz="1000" b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1427" name="Line 163"/>
            <p:cNvSpPr>
              <a:spLocks noChangeShapeType="1"/>
            </p:cNvSpPr>
            <p:nvPr/>
          </p:nvSpPr>
          <p:spPr bwMode="auto">
            <a:xfrm>
              <a:off x="597" y="3470"/>
              <a:ext cx="16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428" name="AutoShape 164"/>
            <p:cNvSpPr>
              <a:spLocks noChangeArrowheads="1"/>
            </p:cNvSpPr>
            <p:nvPr/>
          </p:nvSpPr>
          <p:spPr bwMode="auto">
            <a:xfrm>
              <a:off x="1069" y="3426"/>
              <a:ext cx="80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429" name="Text Box 165"/>
            <p:cNvSpPr txBox="1">
              <a:spLocks noChangeArrowheads="1"/>
            </p:cNvSpPr>
            <p:nvPr/>
          </p:nvSpPr>
          <p:spPr bwMode="auto">
            <a:xfrm>
              <a:off x="1020" y="3498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1430" name="Text Box 166"/>
            <p:cNvSpPr txBox="1">
              <a:spLocks noChangeArrowheads="1"/>
            </p:cNvSpPr>
            <p:nvPr/>
          </p:nvSpPr>
          <p:spPr bwMode="auto">
            <a:xfrm>
              <a:off x="2290" y="3339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1431" name="Rectangle 167" descr="Широкий диагональный 2"/>
            <p:cNvSpPr>
              <a:spLocks noChangeArrowheads="1"/>
            </p:cNvSpPr>
            <p:nvPr/>
          </p:nvSpPr>
          <p:spPr bwMode="auto">
            <a:xfrm>
              <a:off x="1159" y="3382"/>
              <a:ext cx="982" cy="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11456" name="Group 192"/>
          <p:cNvGrpSpPr>
            <a:grpSpLocks/>
          </p:cNvGrpSpPr>
          <p:nvPr/>
        </p:nvGrpSpPr>
        <p:grpSpPr bwMode="auto">
          <a:xfrm>
            <a:off x="539750" y="6021388"/>
            <a:ext cx="3455988" cy="828675"/>
            <a:chOff x="340" y="3793"/>
            <a:chExt cx="2177" cy="522"/>
          </a:xfrm>
        </p:grpSpPr>
        <p:sp>
          <p:nvSpPr>
            <p:cNvPr id="11436" name="Text Box 172"/>
            <p:cNvSpPr txBox="1">
              <a:spLocks noChangeArrowheads="1"/>
            </p:cNvSpPr>
            <p:nvPr/>
          </p:nvSpPr>
          <p:spPr bwMode="auto">
            <a:xfrm>
              <a:off x="340" y="379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б)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437" name="Line 173"/>
            <p:cNvSpPr>
              <a:spLocks noChangeShapeType="1"/>
            </p:cNvSpPr>
            <p:nvPr/>
          </p:nvSpPr>
          <p:spPr bwMode="auto">
            <a:xfrm>
              <a:off x="672" y="4014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438" name="AutoShape 174"/>
            <p:cNvSpPr>
              <a:spLocks noChangeArrowheads="1"/>
            </p:cNvSpPr>
            <p:nvPr/>
          </p:nvSpPr>
          <p:spPr bwMode="auto">
            <a:xfrm>
              <a:off x="1584" y="3962"/>
              <a:ext cx="75" cy="79"/>
            </a:xfrm>
            <a:prstGeom prst="flowChartConnector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1439" name="Text Box 175"/>
            <p:cNvSpPr txBox="1">
              <a:spLocks noChangeArrowheads="1"/>
            </p:cNvSpPr>
            <p:nvPr/>
          </p:nvSpPr>
          <p:spPr bwMode="auto">
            <a:xfrm>
              <a:off x="1474" y="4065"/>
              <a:ext cx="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–7</a:t>
              </a:r>
            </a:p>
          </p:txBody>
        </p:sp>
        <p:sp>
          <p:nvSpPr>
            <p:cNvPr id="11440" name="Text Box 176"/>
            <p:cNvSpPr txBox="1">
              <a:spLocks noChangeArrowheads="1"/>
            </p:cNvSpPr>
            <p:nvPr/>
          </p:nvSpPr>
          <p:spPr bwMode="auto">
            <a:xfrm>
              <a:off x="2290" y="3838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1441" name="Rectangle 177" descr="Широкий диагональный 2"/>
            <p:cNvSpPr>
              <a:spLocks noChangeArrowheads="1"/>
            </p:cNvSpPr>
            <p:nvPr/>
          </p:nvSpPr>
          <p:spPr bwMode="auto">
            <a:xfrm>
              <a:off x="668" y="3918"/>
              <a:ext cx="916" cy="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6803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0" grpId="0"/>
      <p:bldP spid="11269" grpId="0"/>
      <p:bldP spid="113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b="1" smtClean="0">
                <a:solidFill>
                  <a:srgbClr val="003300"/>
                </a:solidFill>
                <a:cs typeface="+mn-cs"/>
              </a:rPr>
              <a:t>3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. Определите вид числового промежутка, который соответствует данному неравенству, сделайте символическую запись и изобразите этот промежуток.</a:t>
            </a:r>
            <a:endParaRPr lang="ru-RU" b="1" i="1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73113" y="2420938"/>
            <a:ext cx="21431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а) 1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6;</a:t>
            </a:r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468313" y="173038"/>
            <a:ext cx="3967162" cy="939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cmpd="dbl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CCFFCC"/>
                </a:solidFill>
                <a:latin typeface="Arial" charset="0"/>
                <a:cs typeface="+mn-cs"/>
              </a:rPr>
              <a:t>Математический диктант</a:t>
            </a:r>
          </a:p>
        </p:txBody>
      </p:sp>
      <p:sp>
        <p:nvSpPr>
          <p:cNvPr id="12366" name="AutoShape 78"/>
          <p:cNvSpPr>
            <a:spLocks noChangeArrowheads="1"/>
          </p:cNvSpPr>
          <p:nvPr/>
        </p:nvSpPr>
        <p:spPr bwMode="auto">
          <a:xfrm>
            <a:off x="827088" y="4652963"/>
            <a:ext cx="1450975" cy="53498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б)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&gt;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–2.</a:t>
            </a:r>
          </a:p>
        </p:txBody>
      </p:sp>
      <p:sp>
        <p:nvSpPr>
          <p:cNvPr id="12389" name="AutoShape 101"/>
          <p:cNvSpPr>
            <a:spLocks noChangeArrowheads="1"/>
          </p:cNvSpPr>
          <p:nvPr/>
        </p:nvSpPr>
        <p:spPr bwMode="auto">
          <a:xfrm>
            <a:off x="5219700" y="2420938"/>
            <a:ext cx="2178050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в) –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3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&lt; x &lt;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9.</a:t>
            </a:r>
          </a:p>
        </p:txBody>
      </p:sp>
      <p:sp>
        <p:nvSpPr>
          <p:cNvPr id="12405" name="AutoShape 117"/>
          <p:cNvSpPr>
            <a:spLocks noChangeArrowheads="1"/>
          </p:cNvSpPr>
          <p:nvPr/>
        </p:nvSpPr>
        <p:spPr bwMode="auto">
          <a:xfrm>
            <a:off x="5292725" y="4652963"/>
            <a:ext cx="1277938" cy="53498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г)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5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3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 animBg="1"/>
      <p:bldP spid="12366" grpId="0" animBg="1"/>
      <p:bldP spid="12389" grpId="0" animBg="1"/>
      <p:bldP spid="124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b="1" smtClean="0">
                <a:solidFill>
                  <a:srgbClr val="003300"/>
                </a:solidFill>
                <a:cs typeface="+mn-cs"/>
              </a:rPr>
              <a:t>1. Определите, на каких рисунках изображены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отрезки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а на  каких –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интервалы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и сделайте соответствующие записи </a:t>
            </a:r>
            <a:r>
              <a:rPr lang="ru-RU" b="1" i="1" smtClean="0">
                <a:solidFill>
                  <a:srgbClr val="003300"/>
                </a:solidFill>
                <a:cs typeface="+mn-cs"/>
              </a:rPr>
              <a:t>(используя скобки  и используя знаки неравенства).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338638" y="2492375"/>
            <a:ext cx="2482850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интервал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(1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5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,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019925" y="2492375"/>
            <a:ext cx="1565275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1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&lt; x &lt;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5.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283075" y="3395663"/>
            <a:ext cx="2592388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отрезок 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[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-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4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0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]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, 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019925" y="3395663"/>
            <a:ext cx="1731963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4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0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55650" y="2349500"/>
            <a:ext cx="3384550" cy="8651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sz="2400" smtClean="0">
              <a:solidFill>
                <a:srgbClr val="008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468313" y="173038"/>
            <a:ext cx="3967162" cy="939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cmpd="dbl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CCFFCC"/>
                </a:solidFill>
                <a:latin typeface="Arial" charset="0"/>
                <a:cs typeface="+mn-cs"/>
              </a:rPr>
              <a:t>Математический диктант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4878388" y="263525"/>
            <a:ext cx="3929062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003300"/>
                </a:solidFill>
                <a:latin typeface="Arial" charset="0"/>
                <a:cs typeface="+mn-cs"/>
              </a:rPr>
              <a:t>Проверьте себя: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23850" y="393382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ru-RU" b="1" smtClean="0">
                <a:solidFill>
                  <a:srgbClr val="003300"/>
                </a:solidFill>
                <a:cs typeface="+mn-cs"/>
              </a:rPr>
              <a:t>2. Определите, на каких рисунках изображены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лучи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а на  каких – </a:t>
            </a:r>
            <a:r>
              <a:rPr lang="ru-RU" b="1" u="sng" smtClean="0">
                <a:solidFill>
                  <a:srgbClr val="003300"/>
                </a:solidFill>
                <a:cs typeface="+mn-cs"/>
              </a:rPr>
              <a:t>открытые лучи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, и сделайте соответствующие записи</a:t>
            </a:r>
            <a:r>
              <a:rPr lang="en-US" b="1" smtClean="0">
                <a:solidFill>
                  <a:srgbClr val="003300"/>
                </a:solidFill>
                <a:cs typeface="+mn-cs"/>
              </a:rPr>
              <a:t> </a:t>
            </a:r>
            <a:r>
              <a:rPr lang="ru-RU" b="1" i="1" smtClean="0">
                <a:solidFill>
                  <a:srgbClr val="003300"/>
                </a:solidFill>
                <a:cs typeface="+mn-cs"/>
              </a:rPr>
              <a:t>(используя скобки  и используя знаки неравенства).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4210050" y="5268913"/>
            <a:ext cx="1866900" cy="5349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луч 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[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8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+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∞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)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,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6227763" y="5268913"/>
            <a:ext cx="963612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≥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6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4202113" y="5975350"/>
            <a:ext cx="3598862" cy="5349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открытый луч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(–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∞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 –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7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)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,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7915275" y="5975350"/>
            <a:ext cx="1120775" cy="5349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&lt; –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7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  <p:grpSp>
        <p:nvGrpSpPr>
          <p:cNvPr id="14384" name="Group 48"/>
          <p:cNvGrpSpPr>
            <a:grpSpLocks/>
          </p:cNvGrpSpPr>
          <p:nvPr/>
        </p:nvGrpSpPr>
        <p:grpSpPr bwMode="auto">
          <a:xfrm>
            <a:off x="395288" y="2349500"/>
            <a:ext cx="3744912" cy="865188"/>
            <a:chOff x="249" y="1480"/>
            <a:chExt cx="2359" cy="545"/>
          </a:xfrm>
        </p:grpSpPr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476" y="1480"/>
              <a:ext cx="2132" cy="5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8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86" name="Text Box 50"/>
            <p:cNvSpPr txBox="1">
              <a:spLocks noChangeArrowheads="1"/>
            </p:cNvSpPr>
            <p:nvPr/>
          </p:nvSpPr>
          <p:spPr bwMode="auto">
            <a:xfrm>
              <a:off x="249" y="157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а)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87" name="Text Box 51"/>
            <p:cNvSpPr txBox="1">
              <a:spLocks noChangeArrowheads="1"/>
            </p:cNvSpPr>
            <p:nvPr/>
          </p:nvSpPr>
          <p:spPr bwMode="auto">
            <a:xfrm>
              <a:off x="689" y="1774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1</a:t>
              </a:r>
            </a:p>
          </p:txBody>
        </p:sp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>
              <a:off x="489" y="174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761" y="1700"/>
              <a:ext cx="75" cy="79"/>
            </a:xfrm>
            <a:prstGeom prst="flowChartConnector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2044" y="1604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509" y="1704"/>
              <a:ext cx="75" cy="79"/>
            </a:xfrm>
            <a:prstGeom prst="flowChartConnector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1474" y="1752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5</a:t>
              </a:r>
            </a:p>
          </p:txBody>
        </p:sp>
        <p:sp>
          <p:nvSpPr>
            <p:cNvPr id="14393" name="Rectangle 57" descr="Темный диагональный 2"/>
            <p:cNvSpPr>
              <a:spLocks noChangeArrowheads="1"/>
            </p:cNvSpPr>
            <p:nvPr/>
          </p:nvSpPr>
          <p:spPr bwMode="auto">
            <a:xfrm>
              <a:off x="845" y="1656"/>
              <a:ext cx="654" cy="96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395288" y="3179763"/>
            <a:ext cx="3384550" cy="865187"/>
            <a:chOff x="249" y="2003"/>
            <a:chExt cx="2132" cy="545"/>
          </a:xfrm>
        </p:grpSpPr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249" y="2003"/>
              <a:ext cx="2132" cy="54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8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6" name="Text Box 60"/>
            <p:cNvSpPr txBox="1">
              <a:spLocks noChangeArrowheads="1"/>
            </p:cNvSpPr>
            <p:nvPr/>
          </p:nvSpPr>
          <p:spPr bwMode="auto">
            <a:xfrm>
              <a:off x="265" y="208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б)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>
              <a:off x="665" y="2260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759" y="2222"/>
              <a:ext cx="75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99" name="Text Box 63"/>
            <p:cNvSpPr txBox="1">
              <a:spLocks noChangeArrowheads="1"/>
            </p:cNvSpPr>
            <p:nvPr/>
          </p:nvSpPr>
          <p:spPr bwMode="auto">
            <a:xfrm>
              <a:off x="1705" y="2273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0</a:t>
              </a:r>
              <a:endParaRPr lang="ru-RU" sz="2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0" name="Text Box 64"/>
            <p:cNvSpPr txBox="1">
              <a:spLocks noChangeArrowheads="1"/>
            </p:cNvSpPr>
            <p:nvPr/>
          </p:nvSpPr>
          <p:spPr bwMode="auto">
            <a:xfrm>
              <a:off x="2173" y="2116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1" name="Rectangle 65" descr="Темный диагональный 2"/>
            <p:cNvSpPr>
              <a:spLocks noChangeArrowheads="1"/>
            </p:cNvSpPr>
            <p:nvPr/>
          </p:nvSpPr>
          <p:spPr bwMode="auto">
            <a:xfrm>
              <a:off x="881" y="2172"/>
              <a:ext cx="872" cy="8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797" y="2220"/>
              <a:ext cx="75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3" name="Text Box 67"/>
            <p:cNvSpPr txBox="1">
              <a:spLocks noChangeArrowheads="1"/>
            </p:cNvSpPr>
            <p:nvPr/>
          </p:nvSpPr>
          <p:spPr bwMode="auto">
            <a:xfrm>
              <a:off x="677" y="2251"/>
              <a:ext cx="3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</a:t>
              </a:r>
              <a:r>
                <a:rPr lang="en-US" sz="2400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</p:grpSp>
      <p:grpSp>
        <p:nvGrpSpPr>
          <p:cNvPr id="14404" name="Group 68"/>
          <p:cNvGrpSpPr>
            <a:grpSpLocks/>
          </p:cNvGrpSpPr>
          <p:nvPr/>
        </p:nvGrpSpPr>
        <p:grpSpPr bwMode="auto">
          <a:xfrm>
            <a:off x="539750" y="5229225"/>
            <a:ext cx="3384550" cy="720725"/>
            <a:chOff x="340" y="3294"/>
            <a:chExt cx="2132" cy="454"/>
          </a:xfrm>
        </p:grpSpPr>
        <p:sp>
          <p:nvSpPr>
            <p:cNvPr id="14405" name="Text Box 69"/>
            <p:cNvSpPr txBox="1">
              <a:spLocks noChangeArrowheads="1"/>
            </p:cNvSpPr>
            <p:nvPr/>
          </p:nvSpPr>
          <p:spPr bwMode="auto">
            <a:xfrm>
              <a:off x="340" y="329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а)</a:t>
              </a:r>
              <a:endParaRPr lang="ru-RU" sz="1000" b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4406" name="Line 70"/>
            <p:cNvSpPr>
              <a:spLocks noChangeShapeType="1"/>
            </p:cNvSpPr>
            <p:nvPr/>
          </p:nvSpPr>
          <p:spPr bwMode="auto">
            <a:xfrm>
              <a:off x="597" y="3470"/>
              <a:ext cx="16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069" y="3426"/>
              <a:ext cx="80" cy="79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08" name="Text Box 72"/>
            <p:cNvSpPr txBox="1">
              <a:spLocks noChangeArrowheads="1"/>
            </p:cNvSpPr>
            <p:nvPr/>
          </p:nvSpPr>
          <p:spPr bwMode="auto">
            <a:xfrm>
              <a:off x="1020" y="3498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4409" name="Text Box 73"/>
            <p:cNvSpPr txBox="1">
              <a:spLocks noChangeArrowheads="1"/>
            </p:cNvSpPr>
            <p:nvPr/>
          </p:nvSpPr>
          <p:spPr bwMode="auto">
            <a:xfrm>
              <a:off x="2290" y="3339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4410" name="Rectangle 74" descr="Широкий диагональный 2"/>
            <p:cNvSpPr>
              <a:spLocks noChangeArrowheads="1"/>
            </p:cNvSpPr>
            <p:nvPr/>
          </p:nvSpPr>
          <p:spPr bwMode="auto">
            <a:xfrm>
              <a:off x="1159" y="3382"/>
              <a:ext cx="982" cy="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14411" name="Group 75"/>
          <p:cNvGrpSpPr>
            <a:grpSpLocks/>
          </p:cNvGrpSpPr>
          <p:nvPr/>
        </p:nvGrpSpPr>
        <p:grpSpPr bwMode="auto">
          <a:xfrm>
            <a:off x="539750" y="6021388"/>
            <a:ext cx="3455988" cy="828675"/>
            <a:chOff x="340" y="3793"/>
            <a:chExt cx="2177" cy="522"/>
          </a:xfrm>
        </p:grpSpPr>
        <p:sp>
          <p:nvSpPr>
            <p:cNvPr id="14412" name="Text Box 76"/>
            <p:cNvSpPr txBox="1">
              <a:spLocks noChangeArrowheads="1"/>
            </p:cNvSpPr>
            <p:nvPr/>
          </p:nvSpPr>
          <p:spPr bwMode="auto">
            <a:xfrm>
              <a:off x="340" y="379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б)</a:t>
              </a:r>
              <a:endParaRPr lang="ru-RU" sz="1000" b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>
              <a:off x="672" y="4014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14" name="AutoShape 78"/>
            <p:cNvSpPr>
              <a:spLocks noChangeArrowheads="1"/>
            </p:cNvSpPr>
            <p:nvPr/>
          </p:nvSpPr>
          <p:spPr bwMode="auto">
            <a:xfrm>
              <a:off x="1584" y="3962"/>
              <a:ext cx="75" cy="79"/>
            </a:xfrm>
            <a:prstGeom prst="flowChartConnector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415" name="Text Box 79"/>
            <p:cNvSpPr txBox="1">
              <a:spLocks noChangeArrowheads="1"/>
            </p:cNvSpPr>
            <p:nvPr/>
          </p:nvSpPr>
          <p:spPr bwMode="auto">
            <a:xfrm>
              <a:off x="1474" y="4065"/>
              <a:ext cx="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–7</a:t>
              </a:r>
            </a:p>
          </p:txBody>
        </p:sp>
        <p:sp>
          <p:nvSpPr>
            <p:cNvPr id="14416" name="Text Box 80"/>
            <p:cNvSpPr txBox="1">
              <a:spLocks noChangeArrowheads="1"/>
            </p:cNvSpPr>
            <p:nvPr/>
          </p:nvSpPr>
          <p:spPr bwMode="auto">
            <a:xfrm>
              <a:off x="2290" y="3838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4417" name="Rectangle 81" descr="Широкий диагональный 2"/>
            <p:cNvSpPr>
              <a:spLocks noChangeArrowheads="1"/>
            </p:cNvSpPr>
            <p:nvPr/>
          </p:nvSpPr>
          <p:spPr bwMode="auto">
            <a:xfrm>
              <a:off x="668" y="3918"/>
              <a:ext cx="916" cy="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EAEAEA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256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64" grpId="0" animBg="1"/>
      <p:bldP spid="14373" grpId="0" animBg="1"/>
      <p:bldP spid="14374" grpId="0" animBg="1"/>
      <p:bldP spid="14382" grpId="0" animBg="1"/>
      <p:bldP spid="1438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90500"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905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65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b="1" smtClean="0">
                <a:solidFill>
                  <a:srgbClr val="003300"/>
                </a:solidFill>
                <a:cs typeface="+mn-cs"/>
              </a:rPr>
              <a:t>3</a:t>
            </a:r>
            <a:r>
              <a:rPr lang="ru-RU" b="1" smtClean="0">
                <a:solidFill>
                  <a:srgbClr val="003300"/>
                </a:solidFill>
                <a:cs typeface="+mn-cs"/>
              </a:rPr>
              <a:t>. Определите вид числового промежутка, который соответствует данному неравенству, сделайте символическую запись и изобразите этот промежуток.</a:t>
            </a:r>
            <a:endParaRPr lang="ru-RU" b="1" i="1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9750" y="3068638"/>
            <a:ext cx="2592388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отрезок 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[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1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6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]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73113" y="2420938"/>
            <a:ext cx="21431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а) 1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≤</a:t>
            </a:r>
            <a:r>
              <a:rPr lang="en-US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6;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179388" y="3717925"/>
            <a:ext cx="3384550" cy="790575"/>
            <a:chOff x="113" y="2342"/>
            <a:chExt cx="2132" cy="498"/>
          </a:xfrm>
        </p:grpSpPr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>
              <a:off x="113" y="2342"/>
              <a:ext cx="2132" cy="4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158" y="2387"/>
              <a:ext cx="1904" cy="432"/>
              <a:chOff x="566" y="1572"/>
              <a:chExt cx="1904" cy="432"/>
            </a:xfrm>
          </p:grpSpPr>
          <p:sp>
            <p:nvSpPr>
              <p:cNvPr id="15368" name="Text Box 8"/>
              <p:cNvSpPr txBox="1">
                <a:spLocks noChangeArrowheads="1"/>
              </p:cNvSpPr>
              <p:nvPr/>
            </p:nvSpPr>
            <p:spPr bwMode="auto">
              <a:xfrm>
                <a:off x="566" y="1572"/>
                <a:ext cx="3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ru-RU" sz="1000" b="1" smtClean="0">
                  <a:solidFill>
                    <a:srgbClr val="008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369" name="Text Box 9"/>
              <p:cNvSpPr txBox="1">
                <a:spLocks noChangeArrowheads="1"/>
              </p:cNvSpPr>
              <p:nvPr/>
            </p:nvSpPr>
            <p:spPr bwMode="auto">
              <a:xfrm>
                <a:off x="1006" y="1754"/>
                <a:ext cx="1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 smtClean="0">
                    <a:solidFill>
                      <a:srgbClr val="003300"/>
                    </a:solidFill>
                    <a:latin typeface="Times New Roman" pitchFamily="18" charset="0"/>
                    <a:cs typeface="+mn-cs"/>
                  </a:rPr>
                  <a:t>1</a:t>
                </a:r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806" y="1750"/>
                <a:ext cx="1536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371" name="AutoShape 11"/>
              <p:cNvSpPr>
                <a:spLocks noChangeArrowheads="1"/>
              </p:cNvSpPr>
              <p:nvPr/>
            </p:nvSpPr>
            <p:spPr bwMode="auto">
              <a:xfrm>
                <a:off x="1078" y="1702"/>
                <a:ext cx="75" cy="79"/>
              </a:xfrm>
              <a:prstGeom prst="flowChartConnector">
                <a:avLst/>
              </a:prstGeom>
              <a:solidFill>
                <a:srgbClr val="008000"/>
              </a:solidFill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372" name="Text Box 12"/>
              <p:cNvSpPr txBox="1">
                <a:spLocks noChangeArrowheads="1"/>
              </p:cNvSpPr>
              <p:nvPr/>
            </p:nvSpPr>
            <p:spPr bwMode="auto">
              <a:xfrm>
                <a:off x="2314" y="1606"/>
                <a:ext cx="1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i="1" smtClean="0">
                    <a:solidFill>
                      <a:srgbClr val="003300"/>
                    </a:solidFill>
                    <a:latin typeface="Times New Roman" pitchFamily="18" charset="0"/>
                    <a:cs typeface="+mn-cs"/>
                  </a:rPr>
                  <a:t>x</a:t>
                </a:r>
                <a:endParaRPr lang="ru-RU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373" name="AutoShape 13"/>
              <p:cNvSpPr>
                <a:spLocks noChangeArrowheads="1"/>
              </p:cNvSpPr>
              <p:nvPr/>
            </p:nvSpPr>
            <p:spPr bwMode="auto">
              <a:xfrm>
                <a:off x="1826" y="1706"/>
                <a:ext cx="75" cy="79"/>
              </a:xfrm>
              <a:prstGeom prst="flowChartConnector">
                <a:avLst/>
              </a:prstGeom>
              <a:solidFill>
                <a:srgbClr val="008000"/>
              </a:solidFill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374" name="Text Box 14"/>
              <p:cNvSpPr txBox="1">
                <a:spLocks noChangeArrowheads="1"/>
              </p:cNvSpPr>
              <p:nvPr/>
            </p:nvSpPr>
            <p:spPr bwMode="auto">
              <a:xfrm>
                <a:off x="1766" y="1754"/>
                <a:ext cx="1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 smtClean="0">
                    <a:solidFill>
                      <a:srgbClr val="003300"/>
                    </a:solidFill>
                    <a:latin typeface="Times New Roman" pitchFamily="18" charset="0"/>
                    <a:cs typeface="+mn-cs"/>
                  </a:rPr>
                  <a:t>6</a:t>
                </a:r>
              </a:p>
            </p:txBody>
          </p:sp>
          <p:sp>
            <p:nvSpPr>
              <p:cNvPr id="15375" name="Rectangle 15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162" y="1642"/>
                <a:ext cx="654" cy="96"/>
              </a:xfrm>
              <a:prstGeom prst="rect">
                <a:avLst/>
              </a:prstGeom>
              <a:pattFill prst="wdUpDiag">
                <a:fgClr>
                  <a:srgbClr val="008000"/>
                </a:fgClr>
                <a:bgClr>
                  <a:srgbClr val="FFFF99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468313" y="173038"/>
            <a:ext cx="3967162" cy="939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cmpd="dbl">
            <a:solidFill>
              <a:srgbClr val="CC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CCFFCC"/>
                </a:solidFill>
                <a:latin typeface="Arial" charset="0"/>
                <a:cs typeface="+mn-cs"/>
              </a:rPr>
              <a:t>Математический диктант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4878388" y="263525"/>
            <a:ext cx="3929062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90500" eaLnBrk="0" hangingPunct="0">
              <a:spcBef>
                <a:spcPct val="50000"/>
              </a:spcBef>
              <a:tabLst>
                <a:tab pos="0" algn="l"/>
                <a:tab pos="190500" algn="l"/>
              </a:tabLst>
            </a:pPr>
            <a:r>
              <a:rPr lang="ru-RU" sz="2400" b="1" smtClean="0">
                <a:solidFill>
                  <a:srgbClr val="003300"/>
                </a:solidFill>
                <a:latin typeface="Arial" charset="0"/>
                <a:cs typeface="+mn-cs"/>
              </a:rPr>
              <a:t>Проверьте себя:</a:t>
            </a: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1181100" y="4652963"/>
            <a:ext cx="1450975" cy="53498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б)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&gt;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–2.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342900" y="5300663"/>
            <a:ext cx="3633788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открытый луч 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(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–2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+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∞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)</a:t>
            </a:r>
            <a:endParaRPr lang="ru-RU" sz="2400" smtClean="0">
              <a:solidFill>
                <a:srgbClr val="0033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468313" y="5949950"/>
            <a:ext cx="3384550" cy="817563"/>
            <a:chOff x="295" y="3748"/>
            <a:chExt cx="2132" cy="515"/>
          </a:xfrm>
        </p:grpSpPr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>
              <a:off x="295" y="3748"/>
              <a:ext cx="2132" cy="4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461" y="3969"/>
              <a:ext cx="1647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83" name="AutoShape 23"/>
            <p:cNvSpPr>
              <a:spLocks noChangeArrowheads="1"/>
            </p:cNvSpPr>
            <p:nvPr/>
          </p:nvSpPr>
          <p:spPr bwMode="auto">
            <a:xfrm>
              <a:off x="933" y="3925"/>
              <a:ext cx="80" cy="79"/>
            </a:xfrm>
            <a:prstGeom prst="flowChartConnector">
              <a:avLst/>
            </a:prstGeom>
            <a:solidFill>
              <a:srgbClr val="FFFF99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84" name="Text Box 24"/>
            <p:cNvSpPr txBox="1">
              <a:spLocks noChangeArrowheads="1"/>
            </p:cNvSpPr>
            <p:nvPr/>
          </p:nvSpPr>
          <p:spPr bwMode="auto">
            <a:xfrm>
              <a:off x="748" y="3975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–2</a:t>
              </a:r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2154" y="3838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5386" name="Rectangle 26" descr="Широкий диагональный 2"/>
            <p:cNvSpPr>
              <a:spLocks noChangeArrowheads="1"/>
            </p:cNvSpPr>
            <p:nvPr/>
          </p:nvSpPr>
          <p:spPr bwMode="auto">
            <a:xfrm>
              <a:off x="1023" y="3881"/>
              <a:ext cx="982" cy="80"/>
            </a:xfrm>
            <a:prstGeom prst="rect">
              <a:avLst/>
            </a:prstGeom>
            <a:pattFill prst="wdUpDiag">
              <a:fgClr>
                <a:srgbClr val="008000"/>
              </a:fgClr>
              <a:bgClr>
                <a:srgbClr val="FFFF99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5387" name="AutoShape 27"/>
          <p:cNvSpPr>
            <a:spLocks noChangeArrowheads="1"/>
          </p:cNvSpPr>
          <p:nvPr/>
        </p:nvSpPr>
        <p:spPr bwMode="auto">
          <a:xfrm>
            <a:off x="4933950" y="3068638"/>
            <a:ext cx="2662238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интервал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(–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3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9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8" name="AutoShape 28"/>
          <p:cNvSpPr>
            <a:spLocks noChangeArrowheads="1"/>
          </p:cNvSpPr>
          <p:nvPr/>
        </p:nvSpPr>
        <p:spPr bwMode="auto">
          <a:xfrm>
            <a:off x="5219700" y="2420938"/>
            <a:ext cx="2178050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в) –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3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&lt; x &lt;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9.</a:t>
            </a:r>
          </a:p>
        </p:txBody>
      </p: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4643438" y="3716338"/>
            <a:ext cx="3384550" cy="790575"/>
            <a:chOff x="2835" y="2387"/>
            <a:chExt cx="2132" cy="498"/>
          </a:xfrm>
        </p:grpSpPr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2835" y="2387"/>
              <a:ext cx="2132" cy="4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2880" y="2432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ru-RU" sz="1000" b="1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3243" y="2576"/>
              <a:ext cx="3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</a:t>
              </a:r>
              <a:r>
                <a:rPr lang="ru-RU" sz="2400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3</a:t>
              </a: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3120" y="2610"/>
              <a:ext cx="153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4" name="AutoShape 34"/>
            <p:cNvSpPr>
              <a:spLocks noChangeArrowheads="1"/>
            </p:cNvSpPr>
            <p:nvPr/>
          </p:nvSpPr>
          <p:spPr bwMode="auto">
            <a:xfrm>
              <a:off x="3392" y="2562"/>
              <a:ext cx="75" cy="79"/>
            </a:xfrm>
            <a:prstGeom prst="flowChartConnector">
              <a:avLst/>
            </a:prstGeom>
            <a:solidFill>
              <a:srgbClr val="FFFF99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4628" y="2466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6" name="AutoShape 36"/>
            <p:cNvSpPr>
              <a:spLocks noChangeArrowheads="1"/>
            </p:cNvSpPr>
            <p:nvPr/>
          </p:nvSpPr>
          <p:spPr bwMode="auto">
            <a:xfrm>
              <a:off x="4140" y="2566"/>
              <a:ext cx="75" cy="79"/>
            </a:xfrm>
            <a:prstGeom prst="flowChartConnector">
              <a:avLst/>
            </a:prstGeom>
            <a:solidFill>
              <a:srgbClr val="FFFF99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4080" y="2614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9</a:t>
              </a:r>
            </a:p>
          </p:txBody>
        </p:sp>
        <p:sp>
          <p:nvSpPr>
            <p:cNvPr id="15398" name="Rectangle 38" descr="Широкий диагональный 2"/>
            <p:cNvSpPr>
              <a:spLocks noChangeArrowheads="1"/>
            </p:cNvSpPr>
            <p:nvPr/>
          </p:nvSpPr>
          <p:spPr bwMode="auto">
            <a:xfrm>
              <a:off x="3476" y="2502"/>
              <a:ext cx="654" cy="96"/>
            </a:xfrm>
            <a:prstGeom prst="rect">
              <a:avLst/>
            </a:prstGeom>
            <a:pattFill prst="wdUpDiag">
              <a:fgClr>
                <a:srgbClr val="008000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5399" name="AutoShape 39"/>
          <p:cNvSpPr>
            <a:spLocks noChangeArrowheads="1"/>
          </p:cNvSpPr>
          <p:nvPr/>
        </p:nvSpPr>
        <p:spPr bwMode="auto">
          <a:xfrm>
            <a:off x="6026150" y="4652963"/>
            <a:ext cx="1277938" cy="53498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г)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x 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5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.</a:t>
            </a:r>
          </a:p>
        </p:txBody>
      </p:sp>
      <p:sp>
        <p:nvSpPr>
          <p:cNvPr id="15400" name="AutoShape 40"/>
          <p:cNvSpPr>
            <a:spLocks noChangeArrowheads="1"/>
          </p:cNvSpPr>
          <p:nvPr/>
        </p:nvSpPr>
        <p:spPr bwMode="auto">
          <a:xfrm>
            <a:off x="5781675" y="5327650"/>
            <a:ext cx="1693863" cy="5349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луч 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(</a:t>
            </a:r>
            <a:r>
              <a:rPr lang="ru-RU" sz="2400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–</a:t>
            </a:r>
            <a:r>
              <a:rPr lang="ru-RU" sz="2400" b="1" i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∞</a:t>
            </a:r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  <a:cs typeface="+mn-cs"/>
              </a:rPr>
              <a:t>; 5]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932363" y="5949950"/>
            <a:ext cx="3384550" cy="790575"/>
            <a:chOff x="3107" y="3833"/>
            <a:chExt cx="2132" cy="498"/>
          </a:xfrm>
        </p:grpSpPr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>
              <a:off x="3107" y="3833"/>
              <a:ext cx="2132" cy="4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 sz="2400" smtClean="0">
                <a:solidFill>
                  <a:srgbClr val="008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348" y="4042"/>
              <a:ext cx="153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404" name="AutoShape 44"/>
            <p:cNvSpPr>
              <a:spLocks noChangeArrowheads="1"/>
            </p:cNvSpPr>
            <p:nvPr/>
          </p:nvSpPr>
          <p:spPr bwMode="auto">
            <a:xfrm>
              <a:off x="4260" y="3990"/>
              <a:ext cx="75" cy="79"/>
            </a:xfrm>
            <a:prstGeom prst="flowChartConnector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4156" y="4070"/>
              <a:ext cx="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smtClean="0">
                  <a:solidFill>
                    <a:srgbClr val="003300"/>
                  </a:solidFill>
                  <a:latin typeface="Times New Roman" pitchFamily="18" charset="0"/>
                  <a:cs typeface="+mn-cs"/>
                </a:rPr>
                <a:t>–7</a:t>
              </a:r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4966" y="386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 smtClean="0">
                  <a:solidFill>
                    <a:srgbClr val="003300"/>
                  </a:solidFill>
                  <a:latin typeface="Century Schoolbook" pitchFamily="18" charset="0"/>
                  <a:cs typeface="+mn-cs"/>
                </a:rPr>
                <a:t>x</a:t>
              </a:r>
              <a:endParaRPr lang="ru-RU" sz="2000" b="1" i="1" smtClean="0">
                <a:solidFill>
                  <a:srgbClr val="003300"/>
                </a:solidFill>
                <a:latin typeface="Century Schoolbook" pitchFamily="18" charset="0"/>
                <a:cs typeface="+mn-cs"/>
              </a:endParaRPr>
            </a:p>
          </p:txBody>
        </p:sp>
        <p:sp>
          <p:nvSpPr>
            <p:cNvPr id="15407" name="Rectangle 47" descr="Широкий диагональный 2"/>
            <p:cNvSpPr>
              <a:spLocks noChangeArrowheads="1"/>
            </p:cNvSpPr>
            <p:nvPr/>
          </p:nvSpPr>
          <p:spPr bwMode="auto">
            <a:xfrm>
              <a:off x="3344" y="3946"/>
              <a:ext cx="916" cy="80"/>
            </a:xfrm>
            <a:prstGeom prst="rect">
              <a:avLst/>
            </a:prstGeom>
            <a:pattFill prst="wdUpDiag">
              <a:fgClr>
                <a:srgbClr val="008000"/>
              </a:fgClr>
              <a:bgClr>
                <a:srgbClr val="FFFF99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760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79" grpId="0" animBg="1"/>
      <p:bldP spid="15387" grpId="0" animBg="1"/>
      <p:bldP spid="154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5" y="116633"/>
            <a:ext cx="8809276" cy="6624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8027988" y="5276850"/>
            <a:ext cx="3873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" hangingPunct="1"/>
            <a:r>
              <a:rPr lang="ru-RU" altLang="ru-RU" sz="1400">
                <a:latin typeface="Arial Cyr" panose="020B0604020202020204" pitchFamily="34" charset="0"/>
              </a:rPr>
              <a:t> </a:t>
            </a:r>
            <a:endParaRPr lang="ru-RU" altLang="ru-RU"/>
          </a:p>
        </p:txBody>
      </p:sp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6400800" y="35004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" hangingPunct="1"/>
            <a:r>
              <a:rPr lang="ru-RU" altLang="ru-RU" sz="1400">
                <a:latin typeface="Arial Cyr" panose="020B0604020202020204" pitchFamily="34" charset="0"/>
              </a:rPr>
              <a:t> </a:t>
            </a:r>
            <a:endParaRPr lang="ru-RU" altLang="ru-RU"/>
          </a:p>
        </p:txBody>
      </p:sp>
      <p:sp>
        <p:nvSpPr>
          <p:cNvPr id="4100" name="Rectangle 81"/>
          <p:cNvSpPr>
            <a:spLocks noChangeArrowheads="1"/>
          </p:cNvSpPr>
          <p:nvPr/>
        </p:nvSpPr>
        <p:spPr bwMode="auto">
          <a:xfrm>
            <a:off x="5235575" y="2344738"/>
            <a:ext cx="3873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" hangingPunct="1"/>
            <a:r>
              <a:rPr lang="ru-RU" altLang="ru-RU" sz="1400">
                <a:latin typeface="Arial Cyr" panose="020B0604020202020204" pitchFamily="34" charset="0"/>
              </a:rPr>
              <a:t> </a:t>
            </a:r>
            <a:endParaRPr lang="ru-RU" altLang="ru-RU"/>
          </a:p>
        </p:txBody>
      </p:sp>
      <p:sp>
        <p:nvSpPr>
          <p:cNvPr id="4101" name="Text Box 130"/>
          <p:cNvSpPr txBox="1">
            <a:spLocks noChangeArrowheads="1"/>
          </p:cNvSpPr>
          <p:nvPr/>
        </p:nvSpPr>
        <p:spPr bwMode="auto">
          <a:xfrm>
            <a:off x="950913" y="21272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/>
          </a:p>
        </p:txBody>
      </p:sp>
      <p:sp>
        <p:nvSpPr>
          <p:cNvPr id="68" name="Прямоугольник 67"/>
          <p:cNvSpPr/>
          <p:nvPr/>
        </p:nvSpPr>
        <p:spPr>
          <a:xfrm>
            <a:off x="144421" y="668171"/>
            <a:ext cx="899957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>
                <a:ln w="11430"/>
                <a:solidFill>
                  <a:srgbClr val="00007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Проанализируйте данные и сравните значения </a:t>
            </a:r>
            <a:r>
              <a:rPr lang="en-US" sz="2800" b="1" i="1" kern="0" spc="50" dirty="0">
                <a:ln w="11430"/>
                <a:solidFill>
                  <a:srgbClr val="00007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800" b="1" i="1" kern="0" spc="50" dirty="0">
                <a:ln w="11430"/>
                <a:solidFill>
                  <a:srgbClr val="00007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i="1" kern="0" spc="50" dirty="0">
                <a:ln w="11430"/>
                <a:solidFill>
                  <a:srgbClr val="00007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kern="0" spc="50" dirty="0">
                <a:ln w="11430"/>
                <a:solidFill>
                  <a:srgbClr val="00007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spc="50" dirty="0">
              <a:ln w="11430"/>
              <a:solidFill>
                <a:srgbClr val="00007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53807" y="348643"/>
            <a:ext cx="367760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Устные упражнения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47700" y="1951038"/>
          <a:ext cx="388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0" name="Уравнение" r:id="rId3" imgW="126835" imgH="139518" progId="Equation.3">
                  <p:embed/>
                </p:oleObj>
              </mc:Choice>
              <mc:Fallback>
                <p:oleObj name="Уравнение" r:id="rId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951038"/>
                        <a:ext cx="388938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8"/>
          <p:cNvGraphicFramePr>
            <a:graphicFrameLocks noChangeAspect="1"/>
          </p:cNvGraphicFramePr>
          <p:nvPr>
            <p:extLst/>
          </p:nvPr>
        </p:nvGraphicFramePr>
        <p:xfrm>
          <a:off x="211138" y="1293813"/>
          <a:ext cx="28257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1" name="Уравнение" r:id="rId5" imgW="952200" imgH="203040" progId="Equation.3">
                  <p:embed/>
                </p:oleObj>
              </mc:Choice>
              <mc:Fallback>
                <p:oleObj name="Уравнение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1293813"/>
                        <a:ext cx="28257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8"/>
          <p:cNvGraphicFramePr>
            <a:graphicFrameLocks noChangeAspect="1"/>
          </p:cNvGraphicFramePr>
          <p:nvPr/>
        </p:nvGraphicFramePr>
        <p:xfrm>
          <a:off x="1550988" y="1892300"/>
          <a:ext cx="3889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2" name="Уравнение" r:id="rId7" imgW="126725" imgH="177415" progId="Equation.3">
                  <p:embed/>
                </p:oleObj>
              </mc:Choice>
              <mc:Fallback>
                <p:oleObj name="Уравнение" r:id="rId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1892300"/>
                        <a:ext cx="3889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8"/>
          <p:cNvGraphicFramePr>
            <a:graphicFrameLocks noChangeAspect="1"/>
          </p:cNvGraphicFramePr>
          <p:nvPr>
            <p:extLst/>
          </p:nvPr>
        </p:nvGraphicFramePr>
        <p:xfrm>
          <a:off x="203200" y="2387600"/>
          <a:ext cx="25336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" name="Уравнение" r:id="rId9" imgW="825480" imgH="393480" progId="Equation.3">
                  <p:embed/>
                </p:oleObj>
              </mc:Choice>
              <mc:Fallback>
                <p:oleObj name="Уравнение" r:id="rId9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2387600"/>
                        <a:ext cx="25336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8"/>
          <p:cNvGraphicFramePr>
            <a:graphicFrameLocks noChangeAspect="1"/>
          </p:cNvGraphicFramePr>
          <p:nvPr/>
        </p:nvGraphicFramePr>
        <p:xfrm>
          <a:off x="693738" y="3495675"/>
          <a:ext cx="3889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4" name="Уравнение" r:id="rId11" imgW="126835" imgH="139518" progId="Equation.3">
                  <p:embed/>
                </p:oleObj>
              </mc:Choice>
              <mc:Fallback>
                <p:oleObj name="Уравнение" r:id="rId11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495675"/>
                        <a:ext cx="3889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8"/>
          <p:cNvGraphicFramePr>
            <a:graphicFrameLocks noChangeAspect="1"/>
          </p:cNvGraphicFramePr>
          <p:nvPr/>
        </p:nvGraphicFramePr>
        <p:xfrm>
          <a:off x="1597025" y="3398838"/>
          <a:ext cx="3889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5" name="Уравнение" r:id="rId13" imgW="126725" imgH="177415" progId="Equation.3">
                  <p:embed/>
                </p:oleObj>
              </mc:Choice>
              <mc:Fallback>
                <p:oleObj name="Уравнение" r:id="rId1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3398838"/>
                        <a:ext cx="3889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8"/>
          <p:cNvGraphicFramePr>
            <a:graphicFrameLocks noChangeAspect="1"/>
          </p:cNvGraphicFramePr>
          <p:nvPr>
            <p:extLst/>
          </p:nvPr>
        </p:nvGraphicFramePr>
        <p:xfrm>
          <a:off x="88900" y="4154765"/>
          <a:ext cx="27892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6" name="Уравнение" r:id="rId15" imgW="990360" imgH="203040" progId="Equation.3">
                  <p:embed/>
                </p:oleObj>
              </mc:Choice>
              <mc:Fallback>
                <p:oleObj name="Уравнение" r:id="rId15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4154765"/>
                        <a:ext cx="278923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8"/>
          <p:cNvGraphicFramePr>
            <a:graphicFrameLocks noChangeAspect="1"/>
          </p:cNvGraphicFramePr>
          <p:nvPr/>
        </p:nvGraphicFramePr>
        <p:xfrm>
          <a:off x="723900" y="4856163"/>
          <a:ext cx="388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7" name="Уравнение" r:id="rId17" imgW="126835" imgH="139518" progId="Equation.3">
                  <p:embed/>
                </p:oleObj>
              </mc:Choice>
              <mc:Fallback>
                <p:oleObj name="Уравнение" r:id="rId1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856163"/>
                        <a:ext cx="388938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8"/>
          <p:cNvGraphicFramePr>
            <a:graphicFrameLocks noChangeAspect="1"/>
          </p:cNvGraphicFramePr>
          <p:nvPr/>
        </p:nvGraphicFramePr>
        <p:xfrm>
          <a:off x="1609725" y="4783138"/>
          <a:ext cx="388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8" name="Уравнение" r:id="rId18" imgW="126725" imgH="177415" progId="Equation.3">
                  <p:embed/>
                </p:oleObj>
              </mc:Choice>
              <mc:Fallback>
                <p:oleObj name="Уравнение" r:id="rId1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4783138"/>
                        <a:ext cx="388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8"/>
          <p:cNvGraphicFramePr>
            <a:graphicFrameLocks noChangeAspect="1"/>
          </p:cNvGraphicFramePr>
          <p:nvPr>
            <p:extLst/>
          </p:nvPr>
        </p:nvGraphicFramePr>
        <p:xfrm>
          <a:off x="-2468" y="5417495"/>
          <a:ext cx="27066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9" name="Уравнение" r:id="rId19" imgW="1104840" imgH="241200" progId="Equation.3">
                  <p:embed/>
                </p:oleObj>
              </mc:Choice>
              <mc:Fallback>
                <p:oleObj name="Уравнение" r:id="rId19" imgW="1104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468" y="5417495"/>
                        <a:ext cx="270668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8"/>
          <p:cNvGraphicFramePr>
            <a:graphicFrameLocks noChangeAspect="1"/>
          </p:cNvGraphicFramePr>
          <p:nvPr/>
        </p:nvGraphicFramePr>
        <p:xfrm>
          <a:off x="695325" y="6189663"/>
          <a:ext cx="388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0" name="Уравнение" r:id="rId21" imgW="126835" imgH="139518" progId="Equation.3">
                  <p:embed/>
                </p:oleObj>
              </mc:Choice>
              <mc:Fallback>
                <p:oleObj name="Уравнение" r:id="rId21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6189663"/>
                        <a:ext cx="388938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8"/>
          <p:cNvGraphicFramePr>
            <a:graphicFrameLocks noChangeAspect="1"/>
          </p:cNvGraphicFramePr>
          <p:nvPr/>
        </p:nvGraphicFramePr>
        <p:xfrm>
          <a:off x="1582738" y="6105525"/>
          <a:ext cx="3889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1" name="Уравнение" r:id="rId22" imgW="126725" imgH="177415" progId="Equation.3">
                  <p:embed/>
                </p:oleObj>
              </mc:Choice>
              <mc:Fallback>
                <p:oleObj name="Уравнение" r:id="rId2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6105525"/>
                        <a:ext cx="3889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8"/>
          <p:cNvGraphicFramePr>
            <a:graphicFrameLocks noChangeAspect="1"/>
          </p:cNvGraphicFramePr>
          <p:nvPr>
            <p:extLst/>
          </p:nvPr>
        </p:nvGraphicFramePr>
        <p:xfrm>
          <a:off x="3069432" y="1236674"/>
          <a:ext cx="27543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2" name="Уравнение" r:id="rId23" imgW="977760" imgH="228600" progId="Equation.3">
                  <p:embed/>
                </p:oleObj>
              </mc:Choice>
              <mc:Fallback>
                <p:oleObj name="Уравнение" r:id="rId23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432" y="1236674"/>
                        <a:ext cx="27543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8"/>
          <p:cNvGraphicFramePr>
            <a:graphicFrameLocks noChangeAspect="1"/>
          </p:cNvGraphicFramePr>
          <p:nvPr>
            <p:extLst/>
          </p:nvPr>
        </p:nvGraphicFramePr>
        <p:xfrm>
          <a:off x="5849938" y="1111250"/>
          <a:ext cx="315279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3" name="Уравнение" r:id="rId25" imgW="1155600" imgH="279360" progId="Equation.3">
                  <p:embed/>
                </p:oleObj>
              </mc:Choice>
              <mc:Fallback>
                <p:oleObj name="Уравнение" r:id="rId25" imgW="1155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1111250"/>
                        <a:ext cx="315279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8"/>
          <p:cNvGraphicFramePr>
            <a:graphicFrameLocks noChangeAspect="1"/>
          </p:cNvGraphicFramePr>
          <p:nvPr/>
        </p:nvGraphicFramePr>
        <p:xfrm>
          <a:off x="3579813" y="1917700"/>
          <a:ext cx="3889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4" name="Уравнение" r:id="rId27" imgW="126835" imgH="139518" progId="Equation.3">
                  <p:embed/>
                </p:oleObj>
              </mc:Choice>
              <mc:Fallback>
                <p:oleObj name="Уравнение" r:id="rId2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1917700"/>
                        <a:ext cx="3889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8"/>
          <p:cNvGraphicFramePr>
            <a:graphicFrameLocks noChangeAspect="1"/>
          </p:cNvGraphicFramePr>
          <p:nvPr/>
        </p:nvGraphicFramePr>
        <p:xfrm>
          <a:off x="6667500" y="1920875"/>
          <a:ext cx="3889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5" name="Уравнение" r:id="rId29" imgW="126835" imgH="139518" progId="Equation.3">
                  <p:embed/>
                </p:oleObj>
              </mc:Choice>
              <mc:Fallback>
                <p:oleObj name="Уравнение" r:id="rId29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1920875"/>
                        <a:ext cx="3889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8"/>
          <p:cNvGraphicFramePr>
            <a:graphicFrameLocks noChangeAspect="1"/>
          </p:cNvGraphicFramePr>
          <p:nvPr/>
        </p:nvGraphicFramePr>
        <p:xfrm>
          <a:off x="4427538" y="1892300"/>
          <a:ext cx="3889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6" name="Уравнение" r:id="rId30" imgW="126725" imgH="177415" progId="Equation.3">
                  <p:embed/>
                </p:oleObj>
              </mc:Choice>
              <mc:Fallback>
                <p:oleObj name="Уравнение" r:id="rId3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892300"/>
                        <a:ext cx="3889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8"/>
          <p:cNvGraphicFramePr>
            <a:graphicFrameLocks noChangeAspect="1"/>
          </p:cNvGraphicFramePr>
          <p:nvPr/>
        </p:nvGraphicFramePr>
        <p:xfrm>
          <a:off x="7494588" y="1812925"/>
          <a:ext cx="3889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7" name="Уравнение" r:id="rId32" imgW="126725" imgH="177415" progId="Equation.3">
                  <p:embed/>
                </p:oleObj>
              </mc:Choice>
              <mc:Fallback>
                <p:oleObj name="Уравнение" r:id="rId3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4588" y="1812925"/>
                        <a:ext cx="3889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8"/>
          <p:cNvGraphicFramePr>
            <a:graphicFrameLocks noChangeAspect="1"/>
          </p:cNvGraphicFramePr>
          <p:nvPr>
            <p:extLst/>
          </p:nvPr>
        </p:nvGraphicFramePr>
        <p:xfrm>
          <a:off x="2776538" y="2517775"/>
          <a:ext cx="28463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8" name="Уравнение" r:id="rId33" imgW="1015920" imgH="241200" progId="Equation.3">
                  <p:embed/>
                </p:oleObj>
              </mc:Choice>
              <mc:Fallback>
                <p:oleObj name="Уравнение" r:id="rId33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2517775"/>
                        <a:ext cx="2846387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8"/>
          <p:cNvGraphicFramePr>
            <a:graphicFrameLocks noChangeAspect="1"/>
          </p:cNvGraphicFramePr>
          <p:nvPr/>
        </p:nvGraphicFramePr>
        <p:xfrm>
          <a:off x="3659188" y="3355975"/>
          <a:ext cx="3889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9" name="Уравнение" r:id="rId35" imgW="126835" imgH="139518" progId="Equation.3">
                  <p:embed/>
                </p:oleObj>
              </mc:Choice>
              <mc:Fallback>
                <p:oleObj name="Уравнение" r:id="rId3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3355975"/>
                        <a:ext cx="3889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8"/>
          <p:cNvGraphicFramePr>
            <a:graphicFrameLocks noChangeAspect="1"/>
          </p:cNvGraphicFramePr>
          <p:nvPr/>
        </p:nvGraphicFramePr>
        <p:xfrm>
          <a:off x="4478338" y="3313113"/>
          <a:ext cx="388937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0" name="Уравнение" r:id="rId36" imgW="126725" imgH="177415" progId="Equation.3">
                  <p:embed/>
                </p:oleObj>
              </mc:Choice>
              <mc:Fallback>
                <p:oleObj name="Уравнение" r:id="rId3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3313113"/>
                        <a:ext cx="388937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8"/>
          <p:cNvGraphicFramePr>
            <a:graphicFrameLocks noChangeAspect="1"/>
          </p:cNvGraphicFramePr>
          <p:nvPr/>
        </p:nvGraphicFramePr>
        <p:xfrm>
          <a:off x="7612063" y="3238500"/>
          <a:ext cx="3889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1" name="Уравнение" r:id="rId37" imgW="126725" imgH="177415" progId="Equation.3">
                  <p:embed/>
                </p:oleObj>
              </mc:Choice>
              <mc:Fallback>
                <p:oleObj name="Уравнение" r:id="rId3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3238500"/>
                        <a:ext cx="3889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8"/>
          <p:cNvGraphicFramePr>
            <a:graphicFrameLocks noChangeAspect="1"/>
          </p:cNvGraphicFramePr>
          <p:nvPr/>
        </p:nvGraphicFramePr>
        <p:xfrm>
          <a:off x="6691313" y="3357563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2" name="Уравнение" r:id="rId38" imgW="126835" imgH="139518" progId="Equation.3">
                  <p:embed/>
                </p:oleObj>
              </mc:Choice>
              <mc:Fallback>
                <p:oleObj name="Уравнение" r:id="rId3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3357563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8"/>
          <p:cNvGraphicFramePr>
            <a:graphicFrameLocks noChangeAspect="1"/>
          </p:cNvGraphicFramePr>
          <p:nvPr>
            <p:extLst/>
          </p:nvPr>
        </p:nvGraphicFramePr>
        <p:xfrm>
          <a:off x="2894013" y="4046538"/>
          <a:ext cx="26384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3" name="Уравнение" r:id="rId39" imgW="1015920" imgH="241200" progId="Equation.3">
                  <p:embed/>
                </p:oleObj>
              </mc:Choice>
              <mc:Fallback>
                <p:oleObj name="Уравнение" r:id="rId39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4046538"/>
                        <a:ext cx="263842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8"/>
          <p:cNvGraphicFramePr>
            <a:graphicFrameLocks noChangeAspect="1"/>
          </p:cNvGraphicFramePr>
          <p:nvPr>
            <p:extLst/>
          </p:nvPr>
        </p:nvGraphicFramePr>
        <p:xfrm>
          <a:off x="5753101" y="2526417"/>
          <a:ext cx="321947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4" name="Уравнение" r:id="rId41" imgW="1079032" imgH="241195" progId="Equation.3">
                  <p:embed/>
                </p:oleObj>
              </mc:Choice>
              <mc:Fallback>
                <p:oleObj name="Уравнение" r:id="rId41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1" y="2526417"/>
                        <a:ext cx="321947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8"/>
          <p:cNvGraphicFramePr>
            <a:graphicFrameLocks noChangeAspect="1"/>
          </p:cNvGraphicFramePr>
          <p:nvPr>
            <p:extLst/>
          </p:nvPr>
        </p:nvGraphicFramePr>
        <p:xfrm>
          <a:off x="5820083" y="4038849"/>
          <a:ext cx="3005459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5" name="Уравнение" r:id="rId43" imgW="1155700" imgH="241300" progId="Equation.3">
                  <p:embed/>
                </p:oleObj>
              </mc:Choice>
              <mc:Fallback>
                <p:oleObj name="Уравнение" r:id="rId43" imgW="1155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0083" y="4038849"/>
                        <a:ext cx="3005459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8"/>
          <p:cNvGraphicFramePr>
            <a:graphicFrameLocks noChangeAspect="1"/>
          </p:cNvGraphicFramePr>
          <p:nvPr/>
        </p:nvGraphicFramePr>
        <p:xfrm>
          <a:off x="3700463" y="4833938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6" name="Уравнение" r:id="rId45" imgW="126835" imgH="139518" progId="Equation.3">
                  <p:embed/>
                </p:oleObj>
              </mc:Choice>
              <mc:Fallback>
                <p:oleObj name="Уравнение" r:id="rId4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4833938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8"/>
          <p:cNvGraphicFramePr>
            <a:graphicFrameLocks noChangeAspect="1"/>
          </p:cNvGraphicFramePr>
          <p:nvPr/>
        </p:nvGraphicFramePr>
        <p:xfrm>
          <a:off x="4537075" y="4775200"/>
          <a:ext cx="3889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7" name="Уравнение" r:id="rId46" imgW="126725" imgH="177415" progId="Equation.3">
                  <p:embed/>
                </p:oleObj>
              </mc:Choice>
              <mc:Fallback>
                <p:oleObj name="Уравнение" r:id="rId4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4775200"/>
                        <a:ext cx="3889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8"/>
          <p:cNvGraphicFramePr>
            <a:graphicFrameLocks noChangeAspect="1"/>
          </p:cNvGraphicFramePr>
          <p:nvPr>
            <p:extLst/>
          </p:nvPr>
        </p:nvGraphicFramePr>
        <p:xfrm>
          <a:off x="2940050" y="5367338"/>
          <a:ext cx="290512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8" name="Уравнение" r:id="rId47" imgW="1180800" imgH="279360" progId="Equation.3">
                  <p:embed/>
                </p:oleObj>
              </mc:Choice>
              <mc:Fallback>
                <p:oleObj name="Уравнение" r:id="rId47" imgW="1180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5367338"/>
                        <a:ext cx="2905125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8"/>
          <p:cNvGraphicFramePr>
            <a:graphicFrameLocks noChangeAspect="1"/>
          </p:cNvGraphicFramePr>
          <p:nvPr/>
        </p:nvGraphicFramePr>
        <p:xfrm>
          <a:off x="3811588" y="6157913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9" name="Уравнение" r:id="rId49" imgW="126835" imgH="139518" progId="Equation.3">
                  <p:embed/>
                </p:oleObj>
              </mc:Choice>
              <mc:Fallback>
                <p:oleObj name="Уравнение" r:id="rId49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6157913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8"/>
          <p:cNvGraphicFramePr>
            <a:graphicFrameLocks noChangeAspect="1"/>
          </p:cNvGraphicFramePr>
          <p:nvPr/>
        </p:nvGraphicFramePr>
        <p:xfrm>
          <a:off x="4727575" y="6100763"/>
          <a:ext cx="388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0" name="Уравнение" r:id="rId50" imgW="126725" imgH="177415" progId="Equation.3">
                  <p:embed/>
                </p:oleObj>
              </mc:Choice>
              <mc:Fallback>
                <p:oleObj name="Уравнение" r:id="rId5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6100763"/>
                        <a:ext cx="388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8"/>
          <p:cNvGraphicFramePr>
            <a:graphicFrameLocks noChangeAspect="1"/>
          </p:cNvGraphicFramePr>
          <p:nvPr>
            <p:extLst/>
          </p:nvPr>
        </p:nvGraphicFramePr>
        <p:xfrm>
          <a:off x="5935662" y="5352068"/>
          <a:ext cx="3067071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1" name="Уравнение" r:id="rId51" imgW="1295400" imgH="279400" progId="Equation.3">
                  <p:embed/>
                </p:oleObj>
              </mc:Choice>
              <mc:Fallback>
                <p:oleObj name="Уравнение" r:id="rId51" imgW="1295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2" y="5352068"/>
                        <a:ext cx="3067071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8"/>
          <p:cNvGraphicFramePr>
            <a:graphicFrameLocks noChangeAspect="1"/>
          </p:cNvGraphicFramePr>
          <p:nvPr/>
        </p:nvGraphicFramePr>
        <p:xfrm>
          <a:off x="6805613" y="6097588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2" name="Уравнение" r:id="rId53" imgW="126835" imgH="139518" progId="Equation.3">
                  <p:embed/>
                </p:oleObj>
              </mc:Choice>
              <mc:Fallback>
                <p:oleObj name="Уравнение" r:id="rId5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6097588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8"/>
          <p:cNvGraphicFramePr>
            <a:graphicFrameLocks noChangeAspect="1"/>
          </p:cNvGraphicFramePr>
          <p:nvPr/>
        </p:nvGraphicFramePr>
        <p:xfrm>
          <a:off x="7688263" y="4713288"/>
          <a:ext cx="388937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3" name="Уравнение" r:id="rId54" imgW="126725" imgH="177415" progId="Equation.3">
                  <p:embed/>
                </p:oleObj>
              </mc:Choice>
              <mc:Fallback>
                <p:oleObj name="Уравнение" r:id="rId54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8263" y="4713288"/>
                        <a:ext cx="388937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8"/>
          <p:cNvGraphicFramePr>
            <a:graphicFrameLocks noChangeAspect="1"/>
          </p:cNvGraphicFramePr>
          <p:nvPr/>
        </p:nvGraphicFramePr>
        <p:xfrm>
          <a:off x="6850063" y="4813300"/>
          <a:ext cx="3889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4" name="Уравнение" r:id="rId55" imgW="126835" imgH="139518" progId="Equation.3">
                  <p:embed/>
                </p:oleObj>
              </mc:Choice>
              <mc:Fallback>
                <p:oleObj name="Уравнение" r:id="rId5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4813300"/>
                        <a:ext cx="3889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8"/>
          <p:cNvGraphicFramePr>
            <a:graphicFrameLocks noChangeAspect="1"/>
          </p:cNvGraphicFramePr>
          <p:nvPr/>
        </p:nvGraphicFramePr>
        <p:xfrm>
          <a:off x="7620000" y="6054725"/>
          <a:ext cx="3889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5" name="Уравнение" r:id="rId56" imgW="126725" imgH="177415" progId="Equation.3">
                  <p:embed/>
                </p:oleObj>
              </mc:Choice>
              <mc:Fallback>
                <p:oleObj name="Уравнение" r:id="rId5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6054725"/>
                        <a:ext cx="3889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8"/>
          <p:cNvGraphicFramePr>
            <a:graphicFrameLocks noChangeAspect="1"/>
          </p:cNvGraphicFramePr>
          <p:nvPr/>
        </p:nvGraphicFramePr>
        <p:xfrm>
          <a:off x="1146175" y="1876425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6" name="Уравнение" r:id="rId57" imgW="101512" imgH="203024" progId="Equation.3">
                  <p:embed/>
                </p:oleObj>
              </mc:Choice>
              <mc:Fallback>
                <p:oleObj name="Уравнение" r:id="rId57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876425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Овал 72"/>
          <p:cNvSpPr/>
          <p:nvPr/>
        </p:nvSpPr>
        <p:spPr>
          <a:xfrm>
            <a:off x="991579" y="1849728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44" name="Object 8"/>
          <p:cNvGraphicFramePr>
            <a:graphicFrameLocks noChangeAspect="1"/>
          </p:cNvGraphicFramePr>
          <p:nvPr/>
        </p:nvGraphicFramePr>
        <p:xfrm>
          <a:off x="1150938" y="3363913"/>
          <a:ext cx="311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7" name="Уравнение" r:id="rId59" imgW="101512" imgH="203024" progId="Equation.3">
                  <p:embed/>
                </p:oleObj>
              </mc:Choice>
              <mc:Fallback>
                <p:oleObj name="Уравнение" r:id="rId59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3363913"/>
                        <a:ext cx="3111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8"/>
          <p:cNvGraphicFramePr>
            <a:graphicFrameLocks noChangeAspect="1"/>
          </p:cNvGraphicFramePr>
          <p:nvPr/>
        </p:nvGraphicFramePr>
        <p:xfrm>
          <a:off x="1219200" y="4767263"/>
          <a:ext cx="3111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8" name="Уравнение" r:id="rId61" imgW="101512" imgH="203024" progId="Equation.3">
                  <p:embed/>
                </p:oleObj>
              </mc:Choice>
              <mc:Fallback>
                <p:oleObj name="Уравнение" r:id="rId61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67263"/>
                        <a:ext cx="3111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6" name="Object 8"/>
          <p:cNvGraphicFramePr>
            <a:graphicFrameLocks noChangeAspect="1"/>
          </p:cNvGraphicFramePr>
          <p:nvPr/>
        </p:nvGraphicFramePr>
        <p:xfrm>
          <a:off x="1198563" y="6067425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9" name="Уравнение" r:id="rId62" imgW="101512" imgH="203024" progId="Equation.3">
                  <p:embed/>
                </p:oleObj>
              </mc:Choice>
              <mc:Fallback>
                <p:oleObj name="Уравнение" r:id="rId62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6067425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Овал 78"/>
          <p:cNvSpPr/>
          <p:nvPr/>
        </p:nvSpPr>
        <p:spPr>
          <a:xfrm>
            <a:off x="1030604" y="3330829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1082300" y="4727853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1033050" y="6082163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56" name="Object 8"/>
          <p:cNvGraphicFramePr>
            <a:graphicFrameLocks noChangeAspect="1"/>
          </p:cNvGraphicFramePr>
          <p:nvPr/>
        </p:nvGraphicFramePr>
        <p:xfrm>
          <a:off x="4060825" y="3271838"/>
          <a:ext cx="3111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0" name="Уравнение" r:id="rId63" imgW="101512" imgH="203024" progId="Equation.3">
                  <p:embed/>
                </p:oleObj>
              </mc:Choice>
              <mc:Fallback>
                <p:oleObj name="Уравнение" r:id="rId63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3271838"/>
                        <a:ext cx="3111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" name="Object 8"/>
          <p:cNvGraphicFramePr>
            <a:graphicFrameLocks noChangeAspect="1"/>
          </p:cNvGraphicFramePr>
          <p:nvPr/>
        </p:nvGraphicFramePr>
        <p:xfrm>
          <a:off x="4094163" y="1819275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1" name="Уравнение" r:id="rId65" imgW="101512" imgH="203024" progId="Equation.3">
                  <p:embed/>
                </p:oleObj>
              </mc:Choice>
              <mc:Fallback>
                <p:oleObj name="Уравнение" r:id="rId65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1819275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Овал 91"/>
          <p:cNvSpPr/>
          <p:nvPr/>
        </p:nvSpPr>
        <p:spPr>
          <a:xfrm>
            <a:off x="3922273" y="1829414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3981982" y="3235122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64" name="Object 8"/>
          <p:cNvGraphicFramePr>
            <a:graphicFrameLocks noChangeAspect="1"/>
          </p:cNvGraphicFramePr>
          <p:nvPr/>
        </p:nvGraphicFramePr>
        <p:xfrm>
          <a:off x="4135438" y="4759325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2" name="Формула" r:id="rId67" imgW="101512" imgH="203024" progId="Equation.3">
                  <p:embed/>
                </p:oleObj>
              </mc:Choice>
              <mc:Fallback>
                <p:oleObj name="Формула" r:id="rId67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4759325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Овал 106"/>
          <p:cNvSpPr/>
          <p:nvPr/>
        </p:nvSpPr>
        <p:spPr>
          <a:xfrm>
            <a:off x="3995431" y="4749627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68" name="Object 8"/>
          <p:cNvGraphicFramePr>
            <a:graphicFrameLocks noChangeAspect="1"/>
          </p:cNvGraphicFramePr>
          <p:nvPr/>
        </p:nvGraphicFramePr>
        <p:xfrm>
          <a:off x="4302125" y="6097588"/>
          <a:ext cx="3111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3" name="Уравнение" r:id="rId69" imgW="101512" imgH="203024" progId="Equation.3">
                  <p:embed/>
                </p:oleObj>
              </mc:Choice>
              <mc:Fallback>
                <p:oleObj name="Уравнение" r:id="rId69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6097588"/>
                        <a:ext cx="3111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Овал 111"/>
          <p:cNvSpPr/>
          <p:nvPr/>
        </p:nvSpPr>
        <p:spPr>
          <a:xfrm>
            <a:off x="4144876" y="6043612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72" name="Object 8"/>
          <p:cNvGraphicFramePr>
            <a:graphicFrameLocks noChangeAspect="1"/>
          </p:cNvGraphicFramePr>
          <p:nvPr/>
        </p:nvGraphicFramePr>
        <p:xfrm>
          <a:off x="7146925" y="1803400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4" name="Уравнение" r:id="rId71" imgW="101512" imgH="203024" progId="Equation.3">
                  <p:embed/>
                </p:oleObj>
              </mc:Choice>
              <mc:Fallback>
                <p:oleObj name="Уравнение" r:id="rId71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25" y="1803400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Овал 92"/>
          <p:cNvSpPr/>
          <p:nvPr/>
        </p:nvSpPr>
        <p:spPr>
          <a:xfrm>
            <a:off x="7014210" y="1770417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76" name="Object 8"/>
          <p:cNvGraphicFramePr>
            <a:graphicFrameLocks noChangeAspect="1"/>
          </p:cNvGraphicFramePr>
          <p:nvPr/>
        </p:nvGraphicFramePr>
        <p:xfrm>
          <a:off x="7194550" y="3213100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5" name="Уравнение" r:id="rId73" imgW="101512" imgH="203024" progId="Equation.3">
                  <p:embed/>
                </p:oleObj>
              </mc:Choice>
              <mc:Fallback>
                <p:oleObj name="Уравнение" r:id="rId73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3213100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" name="Object 8"/>
          <p:cNvGraphicFramePr>
            <a:graphicFrameLocks noChangeAspect="1"/>
          </p:cNvGraphicFramePr>
          <p:nvPr/>
        </p:nvGraphicFramePr>
        <p:xfrm>
          <a:off x="7272338" y="4708525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6" name="Уравнение" r:id="rId74" imgW="101512" imgH="203024" progId="Equation.3">
                  <p:embed/>
                </p:oleObj>
              </mc:Choice>
              <mc:Fallback>
                <p:oleObj name="Уравнение" r:id="rId74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4708525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Овал 70"/>
          <p:cNvSpPr/>
          <p:nvPr/>
        </p:nvSpPr>
        <p:spPr>
          <a:xfrm>
            <a:off x="7051667" y="3211685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7156193" y="4695439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84" name="Object 8"/>
          <p:cNvGraphicFramePr>
            <a:graphicFrameLocks noChangeAspect="1"/>
          </p:cNvGraphicFramePr>
          <p:nvPr/>
        </p:nvGraphicFramePr>
        <p:xfrm>
          <a:off x="7272338" y="6013450"/>
          <a:ext cx="311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7" name="Уравнение" r:id="rId76" imgW="101512" imgH="203024" progId="Equation.3">
                  <p:embed/>
                </p:oleObj>
              </mc:Choice>
              <mc:Fallback>
                <p:oleObj name="Уравнение" r:id="rId76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6013450"/>
                        <a:ext cx="311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Овал 74"/>
          <p:cNvSpPr/>
          <p:nvPr/>
        </p:nvSpPr>
        <p:spPr>
          <a:xfrm>
            <a:off x="7137727" y="6020583"/>
            <a:ext cx="542292" cy="540307"/>
          </a:xfrm>
          <a:prstGeom prst="ellipse">
            <a:avLst/>
          </a:prstGeom>
          <a:gradFill>
            <a:gsLst>
              <a:gs pos="0">
                <a:srgbClr val="7DB2FF"/>
              </a:gs>
              <a:gs pos="100000">
                <a:schemeClr val="bg1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910053" y="-38362"/>
            <a:ext cx="517000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теории нет практики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1709"/>
      </p:ext>
    </p:extLst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785926"/>
            <a:ext cx="85229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 на уроке я запомнила……………..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научилась……………………………………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поняла……………………………………......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меня не получилось………………………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бы хотелось…………………………….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справлюсь с домашней работой………...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48680"/>
            <a:ext cx="5762516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Закончи предложение: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7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81489" y="113594"/>
            <a:ext cx="8809276" cy="6627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7" name="Picture 2" descr="Что лучше: ООО или ИП. Основные отличия. Критерии выбора. Б2 Бухгалтер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 t="3993" r="9029" b="7639"/>
          <a:stretch>
            <a:fillRect/>
          </a:stretch>
        </p:blipFill>
        <p:spPr bwMode="auto">
          <a:xfrm>
            <a:off x="7967150" y="202894"/>
            <a:ext cx="979997" cy="115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81489" y="506339"/>
            <a:ext cx="878490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на проверку истинности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711" y="1805837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- b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305" y="1018931"/>
            <a:ext cx="878490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Известно, что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&gt;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Какое из следующих чисел </a:t>
            </a:r>
          </a:p>
          <a:p>
            <a:pPr>
              <a:defRPr/>
            </a:pPr>
            <a:r>
              <a:rPr lang="ru-RU" sz="2400" b="1" i="1" u="sng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отрицательно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478" y="2159042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- c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711" y="2575682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- c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1202" y="2924337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- b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586" y="3665224"/>
            <a:ext cx="878490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Значение какого из данных выражений </a:t>
            </a:r>
            <a:r>
              <a:rPr lang="ru-RU" sz="2400" b="1" i="1" u="sng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положительно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2400" b="1" i="1" kern="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 известно, что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kern="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&lt; 0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1922" y="4378982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i="1" kern="0" spc="5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1922" y="4771719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(x – y)y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932" y="5175089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y – x)y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8932" y="5594333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(y – x)x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934" y="3317372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kern="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812" y="6191061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88571" y="16855"/>
            <a:ext cx="517000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теории нет практики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8358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79512" y="116632"/>
            <a:ext cx="8809276" cy="6627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7" name="Picture 2" descr="Что лучше: ООО или ИП. Основные отличия. Критерии выбора. Б2 Бухгалтер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 t="3993" r="9029" b="7639"/>
          <a:stretch>
            <a:fillRect/>
          </a:stretch>
        </p:blipFill>
        <p:spPr bwMode="auto">
          <a:xfrm>
            <a:off x="8027258" y="113594"/>
            <a:ext cx="979997" cy="115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1202" y="492855"/>
            <a:ext cx="878490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на проверку истинности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461" y="2114448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- r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18" y="976272"/>
            <a:ext cx="878490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. На координатной прямой отмечены числа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p, q, r</a:t>
            </a:r>
            <a:r>
              <a:rPr lang="en-US" sz="2400" b="1" i="1" kern="0" spc="50" dirty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/>
              <a:solidFill>
                <a:srgbClr val="00007E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216" y="2481178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- q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726" y="2834536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- q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209" y="3188971"/>
            <a:ext cx="270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ни одна из них.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385" y="3811640"/>
            <a:ext cx="878490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kern="0" spc="50" dirty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. На координатной прямой отмечены числа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a, b, c.</a:t>
            </a:r>
            <a:endParaRPr lang="ru-RU" sz="2400" b="1" spc="50" dirty="0">
              <a:ln w="11430"/>
              <a:solidFill>
                <a:srgbClr val="00007E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8403" y="5002432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- b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129" y="5340061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- b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129" y="5646762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- c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726" y="5984391"/>
            <a:ext cx="270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kern="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ни одна из них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/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133" y="3516586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372" y="6301345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2400" b="1" i="1" kern="0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kern="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95241" y="1584433"/>
            <a:ext cx="2921000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54860" y="1556792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699684" y="1532261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481593" y="1526051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9" name="Object 8"/>
          <p:cNvGraphicFramePr>
            <a:graphicFrameLocks noChangeAspect="1"/>
          </p:cNvGraphicFramePr>
          <p:nvPr>
            <p:extLst/>
          </p:nvPr>
        </p:nvGraphicFramePr>
        <p:xfrm>
          <a:off x="3001567" y="1616660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2" name="Уравнение" r:id="rId4" imgW="126835" imgH="139518" progId="Equation.3">
                  <p:embed/>
                </p:oleObj>
              </mc:Choice>
              <mc:Fallback>
                <p:oleObj name="Уравнение" r:id="rId4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567" y="1616660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8"/>
          <p:cNvGraphicFramePr>
            <a:graphicFrameLocks noChangeAspect="1"/>
          </p:cNvGraphicFramePr>
          <p:nvPr>
            <p:extLst/>
          </p:nvPr>
        </p:nvGraphicFramePr>
        <p:xfrm>
          <a:off x="750658" y="1616070"/>
          <a:ext cx="35083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3" name="Уравнение" r:id="rId6" imgW="114120" imgH="126720" progId="Equation.3">
                  <p:embed/>
                </p:oleObj>
              </mc:Choice>
              <mc:Fallback>
                <p:oleObj name="Уравнение" r:id="rId6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658" y="1616070"/>
                        <a:ext cx="35083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8"/>
          <p:cNvGraphicFramePr>
            <a:graphicFrameLocks noChangeAspect="1"/>
          </p:cNvGraphicFramePr>
          <p:nvPr>
            <p:extLst/>
          </p:nvPr>
        </p:nvGraphicFramePr>
        <p:xfrm>
          <a:off x="1572490" y="1594885"/>
          <a:ext cx="390525" cy="43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4" name="Уравнение" r:id="rId8" imgW="126720" imgH="164880" progId="Equation.3">
                  <p:embed/>
                </p:oleObj>
              </mc:Choice>
              <mc:Fallback>
                <p:oleObj name="Уравнение" r:id="rId8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490" y="1594885"/>
                        <a:ext cx="390525" cy="431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8"/>
          <p:cNvGraphicFramePr>
            <a:graphicFrameLocks noChangeAspect="1"/>
          </p:cNvGraphicFramePr>
          <p:nvPr>
            <p:extLst/>
          </p:nvPr>
        </p:nvGraphicFramePr>
        <p:xfrm>
          <a:off x="2341265" y="1600339"/>
          <a:ext cx="430237" cy="40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5" name="Уравнение" r:id="rId10" imgW="152280" imgH="164880" progId="Equation.3">
                  <p:embed/>
                </p:oleObj>
              </mc:Choice>
              <mc:Fallback>
                <p:oleObj name="Уравнение" r:id="rId10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265" y="1600339"/>
                        <a:ext cx="430237" cy="40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176718" y="1797445"/>
            <a:ext cx="878490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Какая из разностей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p – r, p –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q,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r – q </a:t>
            </a:r>
            <a:r>
              <a:rPr lang="ru-RU" sz="2400" b="1" i="1" u="sng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отрицательна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spc="50" dirty="0">
              <a:ln w="11430"/>
              <a:solidFill>
                <a:srgbClr val="00007E"/>
              </a:solidFill>
              <a:latin typeface="Arial" charset="0"/>
              <a:cs typeface="Arial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362926" y="4448840"/>
            <a:ext cx="2921000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822545" y="4393838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667369" y="4396668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449278" y="4390458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9" name="Object 8"/>
          <p:cNvGraphicFramePr>
            <a:graphicFrameLocks noChangeAspect="1"/>
          </p:cNvGraphicFramePr>
          <p:nvPr>
            <p:extLst/>
          </p:nvPr>
        </p:nvGraphicFramePr>
        <p:xfrm>
          <a:off x="698500" y="4462463"/>
          <a:ext cx="3905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6" name="Уравнение" r:id="rId12" imgW="126720" imgH="139680" progId="Equation.3">
                  <p:embed/>
                </p:oleObj>
              </mc:Choice>
              <mc:Fallback>
                <p:oleObj name="Уравнение" r:id="rId12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462463"/>
                        <a:ext cx="3905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232259"/>
              </p:ext>
            </p:extLst>
          </p:nvPr>
        </p:nvGraphicFramePr>
        <p:xfrm>
          <a:off x="1568666" y="4431491"/>
          <a:ext cx="3905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7" name="Уравнение" r:id="rId14" imgW="126720" imgH="177480" progId="Equation.3">
                  <p:embed/>
                </p:oleObj>
              </mc:Choice>
              <mc:Fallback>
                <p:oleObj name="Уравнение" r:id="rId1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666" y="4431491"/>
                        <a:ext cx="39052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>
            <p:extLst/>
          </p:nvPr>
        </p:nvGraphicFramePr>
        <p:xfrm>
          <a:off x="2362200" y="4494213"/>
          <a:ext cx="3222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8" name="Уравнение" r:id="rId16" imgW="114120" imgH="139680" progId="Equation.3">
                  <p:embed/>
                </p:oleObj>
              </mc:Choice>
              <mc:Fallback>
                <p:oleObj name="Уравнение" r:id="rId16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4213"/>
                        <a:ext cx="32226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/>
          <p:cNvGraphicFramePr>
            <a:graphicFrameLocks noChangeAspect="1"/>
          </p:cNvGraphicFramePr>
          <p:nvPr>
            <p:extLst/>
          </p:nvPr>
        </p:nvGraphicFramePr>
        <p:xfrm>
          <a:off x="3001567" y="4513572"/>
          <a:ext cx="388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name="Уравнение" r:id="rId18" imgW="126835" imgH="139518" progId="Equation.3">
                  <p:embed/>
                </p:oleObj>
              </mc:Choice>
              <mc:Fallback>
                <p:oleObj name="Уравнение" r:id="rId1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567" y="4513572"/>
                        <a:ext cx="388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246927" y="4627262"/>
            <a:ext cx="878490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Какая из разностей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a – b, a –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c,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c – b </a:t>
            </a:r>
            <a:r>
              <a:rPr lang="ru-RU" sz="2400" b="1" i="1" u="sng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положительна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spc="50" dirty="0">
              <a:ln w="11430"/>
              <a:solidFill>
                <a:srgbClr val="00007E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888571" y="16855"/>
            <a:ext cx="517000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теории нет практики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1110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46" grpId="0" animBg="1"/>
      <p:bldP spid="47" grpId="0" animBg="1"/>
      <p:bldP spid="48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0" y="127597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83263" y="322674"/>
            <a:ext cx="562525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Математические модели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3263" y="324072"/>
            <a:ext cx="5625258" cy="72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3307" y="1439277"/>
            <a:ext cx="2776721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578" y="1412776"/>
            <a:ext cx="2812629" cy="62594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77835" y="1412776"/>
            <a:ext cx="2812629" cy="62594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83311" y="1412776"/>
            <a:ext cx="2812629" cy="62594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1439277"/>
            <a:ext cx="192873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4509" y="1412776"/>
            <a:ext cx="2335897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Графические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578" y="2217195"/>
            <a:ext cx="2812629" cy="15469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86150" y="2239953"/>
            <a:ext cx="2812629" cy="15205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405852" y="1052736"/>
            <a:ext cx="2446067" cy="33420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851920" y="1052736"/>
            <a:ext cx="0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851920" y="1052736"/>
            <a:ext cx="2808312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06079" y="2190809"/>
            <a:ext cx="27767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Числовые</a:t>
            </a:r>
          </a:p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равенства,</a:t>
            </a:r>
          </a:p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уравнения,</a:t>
            </a:r>
          </a:p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2400" b="1" dirty="0">
              <a:ln w="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6833" y="2290829"/>
            <a:ext cx="27767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Словесное описание реальной ситуации</a:t>
            </a:r>
            <a:endParaRPr lang="ru-RU" sz="2400" b="1" dirty="0">
              <a:ln w="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95443" y="2239953"/>
            <a:ext cx="2812629" cy="15205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239" y="2266392"/>
            <a:ext cx="27767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Схемы, графики, чертежи</a:t>
            </a:r>
            <a:endParaRPr lang="ru-RU" sz="2400" b="1" dirty="0">
              <a:ln w="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29" name="Рисунок 1" descr="MC9004344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876" y="98177"/>
            <a:ext cx="1331912" cy="111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86120"/>
              </p:ext>
            </p:extLst>
          </p:nvPr>
        </p:nvGraphicFramePr>
        <p:xfrm>
          <a:off x="248056" y="4189412"/>
          <a:ext cx="8716432" cy="233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6"/>
                <a:gridCol w="2304256"/>
                <a:gridCol w="2448272"/>
                <a:gridCol w="2235708"/>
              </a:tblGrid>
              <a:tr h="950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855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52922" y="4153331"/>
            <a:ext cx="16738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Словесная </a:t>
            </a:r>
          </a:p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1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938774" y="4193085"/>
            <a:ext cx="2365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Аналитическая</a:t>
            </a:r>
          </a:p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0518" y="4189994"/>
            <a:ext cx="2492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Геометрическая</a:t>
            </a:r>
          </a:p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62962" y="4220835"/>
            <a:ext cx="16738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Словесная </a:t>
            </a:r>
          </a:p>
          <a:p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2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42578" y="5440974"/>
            <a:ext cx="1699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en-US" sz="2400" b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43918" y="5091747"/>
            <a:ext cx="2336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Точка с координатой </a:t>
            </a:r>
            <a:r>
              <a:rPr lang="en-US" sz="2000" b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лежит правее точки с координатой </a:t>
            </a:r>
            <a:r>
              <a:rPr lang="en-US" sz="2000" b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4518102" y="5747198"/>
            <a:ext cx="2068947" cy="559040"/>
            <a:chOff x="520337" y="2377458"/>
            <a:chExt cx="2068947" cy="559040"/>
          </a:xfrm>
        </p:grpSpPr>
        <p:cxnSp>
          <p:nvCxnSpPr>
            <p:cNvPr id="37" name="Прямая со стрелкой 36"/>
            <p:cNvCxnSpPr/>
            <p:nvPr/>
          </p:nvCxnSpPr>
          <p:spPr>
            <a:xfrm>
              <a:off x="520337" y="2426877"/>
              <a:ext cx="1892260" cy="11875"/>
            </a:xfrm>
            <a:prstGeom prst="straightConnector1">
              <a:avLst/>
            </a:prstGeom>
            <a:ln w="2222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98626" y="2457890"/>
              <a:ext cx="530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35769" y="2474833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29244" y="237745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1944158" y="2404766"/>
              <a:ext cx="90000" cy="9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725854" y="2404766"/>
              <a:ext cx="90000" cy="9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446969" y="5479983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spc="50" dirty="0" smtClean="0">
                <a:ln w="11430"/>
                <a:solidFill>
                  <a:srgbClr val="00007E"/>
                </a:solidFill>
                <a:latin typeface="Times New Roman" pitchFamily="18" charset="0"/>
                <a:cs typeface="Times New Roman" pitchFamily="18" charset="0"/>
              </a:rPr>
              <a:t>&gt; a</a:t>
            </a:r>
            <a:endParaRPr lang="ru-RU" sz="2400" b="1" spc="50" dirty="0">
              <a:ln w="11430"/>
              <a:solidFill>
                <a:srgbClr val="00007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6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25" grpId="0"/>
      <p:bldP spid="26" grpId="0"/>
      <p:bldP spid="27" grpId="0" animBg="1"/>
      <p:bldP spid="28" grpId="0"/>
      <p:bldP spid="24" grpId="0"/>
      <p:bldP spid="31" grpId="0"/>
      <p:bldP spid="32" grpId="0"/>
      <p:bldP spid="33" grpId="0"/>
      <p:bldP spid="34" grpId="0"/>
      <p:bldP spid="35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1310213" y="1686255"/>
            <a:ext cx="6614587" cy="1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05187" y="167723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62100" y="1383495"/>
            <a:ext cx="6324600" cy="228600"/>
            <a:chOff x="960" y="1392"/>
            <a:chExt cx="3984" cy="144"/>
          </a:xfrm>
        </p:grpSpPr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flipV="1">
              <a:off x="96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V="1">
              <a:off x="110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0"/>
            <p:cNvSpPr>
              <a:spLocks noChangeShapeType="1"/>
            </p:cNvSpPr>
            <p:nvPr/>
          </p:nvSpPr>
          <p:spPr bwMode="auto">
            <a:xfrm flipV="1">
              <a:off x="124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 flipV="1">
              <a:off x="139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 flipV="1">
              <a:off x="153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13"/>
            <p:cNvSpPr>
              <a:spLocks noChangeShapeType="1"/>
            </p:cNvSpPr>
            <p:nvPr/>
          </p:nvSpPr>
          <p:spPr bwMode="auto">
            <a:xfrm flipV="1">
              <a:off x="168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4"/>
            <p:cNvSpPr>
              <a:spLocks noChangeShapeType="1"/>
            </p:cNvSpPr>
            <p:nvPr/>
          </p:nvSpPr>
          <p:spPr bwMode="auto">
            <a:xfrm flipV="1">
              <a:off x="182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 flipV="1">
              <a:off x="196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16"/>
            <p:cNvSpPr>
              <a:spLocks noChangeShapeType="1"/>
            </p:cNvSpPr>
            <p:nvPr/>
          </p:nvSpPr>
          <p:spPr bwMode="auto">
            <a:xfrm flipV="1">
              <a:off x="211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17"/>
            <p:cNvSpPr>
              <a:spLocks noChangeShapeType="1"/>
            </p:cNvSpPr>
            <p:nvPr/>
          </p:nvSpPr>
          <p:spPr bwMode="auto">
            <a:xfrm flipV="1">
              <a:off x="225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18"/>
            <p:cNvSpPr>
              <a:spLocks noChangeShapeType="1"/>
            </p:cNvSpPr>
            <p:nvPr/>
          </p:nvSpPr>
          <p:spPr bwMode="auto">
            <a:xfrm flipV="1">
              <a:off x="240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19"/>
            <p:cNvSpPr>
              <a:spLocks noChangeShapeType="1"/>
            </p:cNvSpPr>
            <p:nvPr/>
          </p:nvSpPr>
          <p:spPr bwMode="auto">
            <a:xfrm flipV="1">
              <a:off x="254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0"/>
            <p:cNvSpPr>
              <a:spLocks noChangeShapeType="1"/>
            </p:cNvSpPr>
            <p:nvPr/>
          </p:nvSpPr>
          <p:spPr bwMode="auto">
            <a:xfrm flipV="1">
              <a:off x="268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21"/>
            <p:cNvSpPr>
              <a:spLocks noChangeShapeType="1"/>
            </p:cNvSpPr>
            <p:nvPr/>
          </p:nvSpPr>
          <p:spPr bwMode="auto">
            <a:xfrm flipV="1">
              <a:off x="283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22"/>
            <p:cNvSpPr>
              <a:spLocks noChangeShapeType="1"/>
            </p:cNvSpPr>
            <p:nvPr/>
          </p:nvSpPr>
          <p:spPr bwMode="auto">
            <a:xfrm flipV="1">
              <a:off x="297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23"/>
            <p:cNvSpPr>
              <a:spLocks noChangeShapeType="1"/>
            </p:cNvSpPr>
            <p:nvPr/>
          </p:nvSpPr>
          <p:spPr bwMode="auto">
            <a:xfrm flipV="1">
              <a:off x="312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24"/>
            <p:cNvSpPr>
              <a:spLocks noChangeShapeType="1"/>
            </p:cNvSpPr>
            <p:nvPr/>
          </p:nvSpPr>
          <p:spPr bwMode="auto">
            <a:xfrm flipV="1">
              <a:off x="326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25"/>
            <p:cNvSpPr>
              <a:spLocks noChangeShapeType="1"/>
            </p:cNvSpPr>
            <p:nvPr/>
          </p:nvSpPr>
          <p:spPr bwMode="auto">
            <a:xfrm flipV="1">
              <a:off x="340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26"/>
            <p:cNvSpPr>
              <a:spLocks noChangeShapeType="1"/>
            </p:cNvSpPr>
            <p:nvPr/>
          </p:nvSpPr>
          <p:spPr bwMode="auto">
            <a:xfrm flipV="1">
              <a:off x="355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27"/>
            <p:cNvSpPr>
              <a:spLocks noChangeShapeType="1"/>
            </p:cNvSpPr>
            <p:nvPr/>
          </p:nvSpPr>
          <p:spPr bwMode="auto">
            <a:xfrm flipV="1">
              <a:off x="369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Line 28"/>
            <p:cNvSpPr>
              <a:spLocks noChangeShapeType="1"/>
            </p:cNvSpPr>
            <p:nvPr/>
          </p:nvSpPr>
          <p:spPr bwMode="auto">
            <a:xfrm flipV="1">
              <a:off x="384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Line 29"/>
            <p:cNvSpPr>
              <a:spLocks noChangeShapeType="1"/>
            </p:cNvSpPr>
            <p:nvPr/>
          </p:nvSpPr>
          <p:spPr bwMode="auto">
            <a:xfrm flipV="1">
              <a:off x="398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Line 30"/>
            <p:cNvSpPr>
              <a:spLocks noChangeShapeType="1"/>
            </p:cNvSpPr>
            <p:nvPr/>
          </p:nvSpPr>
          <p:spPr bwMode="auto">
            <a:xfrm flipV="1">
              <a:off x="412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31"/>
            <p:cNvSpPr>
              <a:spLocks noChangeShapeType="1"/>
            </p:cNvSpPr>
            <p:nvPr/>
          </p:nvSpPr>
          <p:spPr bwMode="auto">
            <a:xfrm flipV="1">
              <a:off x="427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32"/>
            <p:cNvSpPr>
              <a:spLocks noChangeShapeType="1"/>
            </p:cNvSpPr>
            <p:nvPr/>
          </p:nvSpPr>
          <p:spPr bwMode="auto">
            <a:xfrm flipV="1">
              <a:off x="441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33"/>
            <p:cNvSpPr>
              <a:spLocks noChangeShapeType="1"/>
            </p:cNvSpPr>
            <p:nvPr/>
          </p:nvSpPr>
          <p:spPr bwMode="auto">
            <a:xfrm flipV="1">
              <a:off x="456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Line 34"/>
            <p:cNvSpPr>
              <a:spLocks noChangeShapeType="1"/>
            </p:cNvSpPr>
            <p:nvPr/>
          </p:nvSpPr>
          <p:spPr bwMode="auto">
            <a:xfrm flipV="1">
              <a:off x="470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Line 35"/>
            <p:cNvSpPr>
              <a:spLocks noChangeShapeType="1"/>
            </p:cNvSpPr>
            <p:nvPr/>
          </p:nvSpPr>
          <p:spPr bwMode="auto">
            <a:xfrm flipV="1">
              <a:off x="484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618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369655"/>
              </p:ext>
            </p:extLst>
          </p:nvPr>
        </p:nvGraphicFramePr>
        <p:xfrm>
          <a:off x="3467100" y="1698368"/>
          <a:ext cx="1981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Формула" r:id="rId3" imgW="660113" imgH="215806" progId="Equation.3">
                  <p:embed/>
                </p:oleObj>
              </mc:Choice>
              <mc:Fallback>
                <p:oleObj name="Формула" r:id="rId3" imgW="66011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698368"/>
                        <a:ext cx="1981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Стрелка вправо 42"/>
          <p:cNvSpPr/>
          <p:nvPr/>
        </p:nvSpPr>
        <p:spPr>
          <a:xfrm>
            <a:off x="1417636" y="1207007"/>
            <a:ext cx="288925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905000" y="265202"/>
            <a:ext cx="499207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Координатная прямая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Line 3"/>
          <p:cNvSpPr>
            <a:spLocks noChangeShapeType="1"/>
          </p:cNvSpPr>
          <p:nvPr/>
        </p:nvSpPr>
        <p:spPr bwMode="auto">
          <a:xfrm>
            <a:off x="1485900" y="3067361"/>
            <a:ext cx="6438900" cy="665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620000" y="316049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9" name="AutoShape 95"/>
          <p:cNvSpPr>
            <a:spLocks noChangeArrowheads="1"/>
          </p:cNvSpPr>
          <p:nvPr/>
        </p:nvSpPr>
        <p:spPr bwMode="auto">
          <a:xfrm>
            <a:off x="4043480" y="3023031"/>
            <a:ext cx="144000" cy="144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197"/>
          <p:cNvGrpSpPr>
            <a:grpSpLocks/>
          </p:cNvGrpSpPr>
          <p:nvPr/>
        </p:nvGrpSpPr>
        <p:grpSpPr bwMode="auto">
          <a:xfrm>
            <a:off x="2476506" y="2976001"/>
            <a:ext cx="319088" cy="561975"/>
            <a:chOff x="506" y="3936"/>
            <a:chExt cx="201" cy="354"/>
          </a:xfrm>
        </p:grpSpPr>
        <p:sp>
          <p:nvSpPr>
            <p:cNvPr id="51" name="AutoShape 90"/>
            <p:cNvSpPr>
              <a:spLocks noChangeArrowheads="1"/>
            </p:cNvSpPr>
            <p:nvPr/>
          </p:nvSpPr>
          <p:spPr bwMode="auto">
            <a:xfrm>
              <a:off x="576" y="3936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188"/>
            <p:cNvSpPr txBox="1">
              <a:spLocks noChangeArrowheads="1"/>
            </p:cNvSpPr>
            <p:nvPr/>
          </p:nvSpPr>
          <p:spPr bwMode="auto">
            <a:xfrm>
              <a:off x="506" y="400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Group 197"/>
          <p:cNvGrpSpPr>
            <a:grpSpLocks/>
          </p:cNvGrpSpPr>
          <p:nvPr/>
        </p:nvGrpSpPr>
        <p:grpSpPr bwMode="auto">
          <a:xfrm>
            <a:off x="5295155" y="3006534"/>
            <a:ext cx="338138" cy="541338"/>
            <a:chOff x="544" y="3936"/>
            <a:chExt cx="213" cy="341"/>
          </a:xfrm>
        </p:grpSpPr>
        <p:sp>
          <p:nvSpPr>
            <p:cNvPr id="54" name="AutoShape 90"/>
            <p:cNvSpPr>
              <a:spLocks noChangeArrowheads="1"/>
            </p:cNvSpPr>
            <p:nvPr/>
          </p:nvSpPr>
          <p:spPr bwMode="auto">
            <a:xfrm>
              <a:off x="576" y="3936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188"/>
            <p:cNvSpPr txBox="1">
              <a:spLocks noChangeArrowheads="1"/>
            </p:cNvSpPr>
            <p:nvPr/>
          </p:nvSpPr>
          <p:spPr bwMode="auto">
            <a:xfrm>
              <a:off x="544" y="3986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Text Box 188"/>
          <p:cNvSpPr txBox="1">
            <a:spLocks noChangeArrowheads="1"/>
          </p:cNvSpPr>
          <p:nvPr/>
        </p:nvSpPr>
        <p:spPr bwMode="auto">
          <a:xfrm>
            <a:off x="3986479" y="3096673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Object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19201"/>
              </p:ext>
            </p:extLst>
          </p:nvPr>
        </p:nvGraphicFramePr>
        <p:xfrm>
          <a:off x="3262313" y="3425264"/>
          <a:ext cx="17287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Формула" r:id="rId5" imgW="596641" imgH="177723" progId="Equation.3">
                  <p:embed/>
                </p:oleObj>
              </mc:Choice>
              <mc:Fallback>
                <p:oleObj name="Формула" r:id="rId5" imgW="59664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3425264"/>
                        <a:ext cx="1728787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Прямоугольник 57"/>
          <p:cNvSpPr/>
          <p:nvPr/>
        </p:nvSpPr>
        <p:spPr>
          <a:xfrm>
            <a:off x="271772" y="3794396"/>
            <a:ext cx="8666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Множество чисел, удовлетворяющих условию</a:t>
            </a:r>
          </a:p>
          <a:p>
            <a:pPr>
              <a:defRPr/>
            </a:pPr>
            <a:r>
              <a:rPr lang="en-US" sz="2400" i="1" kern="0" dirty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&lt; b</a:t>
            </a: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,называют </a:t>
            </a: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интервалом</a:t>
            </a: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обозначают так: (</a:t>
            </a:r>
            <a:r>
              <a:rPr lang="en-US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n w="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21" name="Line 3"/>
          <p:cNvSpPr>
            <a:spLocks noChangeShapeType="1"/>
          </p:cNvSpPr>
          <p:nvPr/>
        </p:nvSpPr>
        <p:spPr bwMode="auto">
          <a:xfrm>
            <a:off x="1562099" y="5222515"/>
            <a:ext cx="6667499" cy="66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3" name="Group 197"/>
          <p:cNvGrpSpPr>
            <a:grpSpLocks/>
          </p:cNvGrpSpPr>
          <p:nvPr/>
        </p:nvGrpSpPr>
        <p:grpSpPr bwMode="auto">
          <a:xfrm>
            <a:off x="2358206" y="5108825"/>
            <a:ext cx="319088" cy="511175"/>
            <a:chOff x="523" y="3936"/>
            <a:chExt cx="201" cy="322"/>
          </a:xfrm>
        </p:grpSpPr>
        <p:sp>
          <p:nvSpPr>
            <p:cNvPr id="124" name="AutoShape 90"/>
            <p:cNvSpPr>
              <a:spLocks noChangeArrowheads="1"/>
            </p:cNvSpPr>
            <p:nvPr/>
          </p:nvSpPr>
          <p:spPr bwMode="auto">
            <a:xfrm>
              <a:off x="576" y="3936"/>
              <a:ext cx="96" cy="96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 Box 188"/>
            <p:cNvSpPr txBox="1">
              <a:spLocks noChangeArrowheads="1"/>
            </p:cNvSpPr>
            <p:nvPr/>
          </p:nvSpPr>
          <p:spPr bwMode="auto">
            <a:xfrm>
              <a:off x="523" y="397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6" name="Group 197"/>
          <p:cNvGrpSpPr>
            <a:grpSpLocks/>
          </p:cNvGrpSpPr>
          <p:nvPr/>
        </p:nvGrpSpPr>
        <p:grpSpPr bwMode="auto">
          <a:xfrm>
            <a:off x="5354639" y="5145910"/>
            <a:ext cx="338138" cy="568325"/>
            <a:chOff x="541" y="3936"/>
            <a:chExt cx="213" cy="358"/>
          </a:xfrm>
        </p:grpSpPr>
        <p:sp>
          <p:nvSpPr>
            <p:cNvPr id="127" name="AutoShape 90"/>
            <p:cNvSpPr>
              <a:spLocks noChangeArrowheads="1"/>
            </p:cNvSpPr>
            <p:nvPr/>
          </p:nvSpPr>
          <p:spPr bwMode="auto">
            <a:xfrm>
              <a:off x="576" y="3936"/>
              <a:ext cx="96" cy="96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Text Box 188"/>
            <p:cNvSpPr txBox="1">
              <a:spLocks noChangeArrowheads="1"/>
            </p:cNvSpPr>
            <p:nvPr/>
          </p:nvSpPr>
          <p:spPr bwMode="auto">
            <a:xfrm>
              <a:off x="541" y="4003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9" name="Text Box 4"/>
          <p:cNvSpPr txBox="1">
            <a:spLocks noChangeArrowheads="1"/>
          </p:cNvSpPr>
          <p:nvPr/>
        </p:nvSpPr>
        <p:spPr bwMode="auto">
          <a:xfrm>
            <a:off x="7924800" y="523588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grpSp>
        <p:nvGrpSpPr>
          <p:cNvPr id="130" name="Group 41"/>
          <p:cNvGrpSpPr>
            <a:grpSpLocks/>
          </p:cNvGrpSpPr>
          <p:nvPr/>
        </p:nvGrpSpPr>
        <p:grpSpPr bwMode="auto">
          <a:xfrm>
            <a:off x="2594742" y="4910625"/>
            <a:ext cx="2898010" cy="311890"/>
            <a:chOff x="528" y="1392"/>
            <a:chExt cx="4848" cy="144"/>
          </a:xfrm>
        </p:grpSpPr>
        <p:sp>
          <p:nvSpPr>
            <p:cNvPr id="131" name="Line 5"/>
            <p:cNvSpPr>
              <a:spLocks noChangeShapeType="1"/>
            </p:cNvSpPr>
            <p:nvPr/>
          </p:nvSpPr>
          <p:spPr bwMode="auto">
            <a:xfrm flipV="1">
              <a:off x="52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Line 6"/>
            <p:cNvSpPr>
              <a:spLocks noChangeShapeType="1"/>
            </p:cNvSpPr>
            <p:nvPr/>
          </p:nvSpPr>
          <p:spPr bwMode="auto">
            <a:xfrm flipV="1">
              <a:off x="67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Line 7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Line 8"/>
            <p:cNvSpPr>
              <a:spLocks noChangeShapeType="1"/>
            </p:cNvSpPr>
            <p:nvPr/>
          </p:nvSpPr>
          <p:spPr bwMode="auto">
            <a:xfrm flipV="1">
              <a:off x="96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Line 9"/>
            <p:cNvSpPr>
              <a:spLocks noChangeShapeType="1"/>
            </p:cNvSpPr>
            <p:nvPr/>
          </p:nvSpPr>
          <p:spPr bwMode="auto">
            <a:xfrm flipV="1">
              <a:off x="110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Line 10"/>
            <p:cNvSpPr>
              <a:spLocks noChangeShapeType="1"/>
            </p:cNvSpPr>
            <p:nvPr/>
          </p:nvSpPr>
          <p:spPr bwMode="auto">
            <a:xfrm flipV="1">
              <a:off x="124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Line 11"/>
            <p:cNvSpPr>
              <a:spLocks noChangeShapeType="1"/>
            </p:cNvSpPr>
            <p:nvPr/>
          </p:nvSpPr>
          <p:spPr bwMode="auto">
            <a:xfrm flipV="1">
              <a:off x="139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Line 12"/>
            <p:cNvSpPr>
              <a:spLocks noChangeShapeType="1"/>
            </p:cNvSpPr>
            <p:nvPr/>
          </p:nvSpPr>
          <p:spPr bwMode="auto">
            <a:xfrm flipV="1">
              <a:off x="153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Line 13"/>
            <p:cNvSpPr>
              <a:spLocks noChangeShapeType="1"/>
            </p:cNvSpPr>
            <p:nvPr/>
          </p:nvSpPr>
          <p:spPr bwMode="auto">
            <a:xfrm flipV="1">
              <a:off x="168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Line 14"/>
            <p:cNvSpPr>
              <a:spLocks noChangeShapeType="1"/>
            </p:cNvSpPr>
            <p:nvPr/>
          </p:nvSpPr>
          <p:spPr bwMode="auto">
            <a:xfrm flipV="1">
              <a:off x="182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Line 15"/>
            <p:cNvSpPr>
              <a:spLocks noChangeShapeType="1"/>
            </p:cNvSpPr>
            <p:nvPr/>
          </p:nvSpPr>
          <p:spPr bwMode="auto">
            <a:xfrm flipV="1">
              <a:off x="196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Line 16"/>
            <p:cNvSpPr>
              <a:spLocks noChangeShapeType="1"/>
            </p:cNvSpPr>
            <p:nvPr/>
          </p:nvSpPr>
          <p:spPr bwMode="auto">
            <a:xfrm flipV="1">
              <a:off x="211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Line 17"/>
            <p:cNvSpPr>
              <a:spLocks noChangeShapeType="1"/>
            </p:cNvSpPr>
            <p:nvPr/>
          </p:nvSpPr>
          <p:spPr bwMode="auto">
            <a:xfrm flipV="1">
              <a:off x="225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Line 18"/>
            <p:cNvSpPr>
              <a:spLocks noChangeShapeType="1"/>
            </p:cNvSpPr>
            <p:nvPr/>
          </p:nvSpPr>
          <p:spPr bwMode="auto">
            <a:xfrm flipV="1">
              <a:off x="240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flipV="1">
              <a:off x="254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flipV="1">
              <a:off x="268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Line 21"/>
            <p:cNvSpPr>
              <a:spLocks noChangeShapeType="1"/>
            </p:cNvSpPr>
            <p:nvPr/>
          </p:nvSpPr>
          <p:spPr bwMode="auto">
            <a:xfrm flipV="1">
              <a:off x="283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Line 22"/>
            <p:cNvSpPr>
              <a:spLocks noChangeShapeType="1"/>
            </p:cNvSpPr>
            <p:nvPr/>
          </p:nvSpPr>
          <p:spPr bwMode="auto">
            <a:xfrm flipV="1">
              <a:off x="297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Line 23"/>
            <p:cNvSpPr>
              <a:spLocks noChangeShapeType="1"/>
            </p:cNvSpPr>
            <p:nvPr/>
          </p:nvSpPr>
          <p:spPr bwMode="auto">
            <a:xfrm flipV="1">
              <a:off x="312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Line 24"/>
            <p:cNvSpPr>
              <a:spLocks noChangeShapeType="1"/>
            </p:cNvSpPr>
            <p:nvPr/>
          </p:nvSpPr>
          <p:spPr bwMode="auto">
            <a:xfrm flipV="1">
              <a:off x="326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Line 25"/>
            <p:cNvSpPr>
              <a:spLocks noChangeShapeType="1"/>
            </p:cNvSpPr>
            <p:nvPr/>
          </p:nvSpPr>
          <p:spPr bwMode="auto">
            <a:xfrm flipV="1">
              <a:off x="340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Line 26"/>
            <p:cNvSpPr>
              <a:spLocks noChangeShapeType="1"/>
            </p:cNvSpPr>
            <p:nvPr/>
          </p:nvSpPr>
          <p:spPr bwMode="auto">
            <a:xfrm flipV="1">
              <a:off x="355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Line 27"/>
            <p:cNvSpPr>
              <a:spLocks noChangeShapeType="1"/>
            </p:cNvSpPr>
            <p:nvPr/>
          </p:nvSpPr>
          <p:spPr bwMode="auto">
            <a:xfrm flipV="1">
              <a:off x="369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Line 28"/>
            <p:cNvSpPr>
              <a:spLocks noChangeShapeType="1"/>
            </p:cNvSpPr>
            <p:nvPr/>
          </p:nvSpPr>
          <p:spPr bwMode="auto">
            <a:xfrm flipV="1">
              <a:off x="384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Line 29"/>
            <p:cNvSpPr>
              <a:spLocks noChangeShapeType="1"/>
            </p:cNvSpPr>
            <p:nvPr/>
          </p:nvSpPr>
          <p:spPr bwMode="auto">
            <a:xfrm flipV="1">
              <a:off x="398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 flipV="1">
              <a:off x="412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Line 31"/>
            <p:cNvSpPr>
              <a:spLocks noChangeShapeType="1"/>
            </p:cNvSpPr>
            <p:nvPr/>
          </p:nvSpPr>
          <p:spPr bwMode="auto">
            <a:xfrm flipV="1">
              <a:off x="427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Line 32"/>
            <p:cNvSpPr>
              <a:spLocks noChangeShapeType="1"/>
            </p:cNvSpPr>
            <p:nvPr/>
          </p:nvSpPr>
          <p:spPr bwMode="auto">
            <a:xfrm flipV="1">
              <a:off x="441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" name="Line 33"/>
            <p:cNvSpPr>
              <a:spLocks noChangeShapeType="1"/>
            </p:cNvSpPr>
            <p:nvPr/>
          </p:nvSpPr>
          <p:spPr bwMode="auto">
            <a:xfrm flipV="1">
              <a:off x="456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Line 34"/>
            <p:cNvSpPr>
              <a:spLocks noChangeShapeType="1"/>
            </p:cNvSpPr>
            <p:nvPr/>
          </p:nvSpPr>
          <p:spPr bwMode="auto">
            <a:xfrm flipV="1">
              <a:off x="4704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" name="Line 35"/>
            <p:cNvSpPr>
              <a:spLocks noChangeShapeType="1"/>
            </p:cNvSpPr>
            <p:nvPr/>
          </p:nvSpPr>
          <p:spPr bwMode="auto">
            <a:xfrm flipV="1">
              <a:off x="4848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2" name="Line 36"/>
            <p:cNvSpPr>
              <a:spLocks noChangeShapeType="1"/>
            </p:cNvSpPr>
            <p:nvPr/>
          </p:nvSpPr>
          <p:spPr bwMode="auto">
            <a:xfrm flipV="1">
              <a:off x="4992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Line 37"/>
            <p:cNvSpPr>
              <a:spLocks noChangeShapeType="1"/>
            </p:cNvSpPr>
            <p:nvPr/>
          </p:nvSpPr>
          <p:spPr bwMode="auto">
            <a:xfrm flipV="1">
              <a:off x="5136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" name="Line 38"/>
            <p:cNvSpPr>
              <a:spLocks noChangeShapeType="1"/>
            </p:cNvSpPr>
            <p:nvPr/>
          </p:nvSpPr>
          <p:spPr bwMode="auto">
            <a:xfrm flipV="1">
              <a:off x="5280" y="1392"/>
              <a:ext cx="96" cy="144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" name="Прямоугольник 164"/>
          <p:cNvSpPr/>
          <p:nvPr/>
        </p:nvSpPr>
        <p:spPr>
          <a:xfrm>
            <a:off x="212494" y="5537439"/>
            <a:ext cx="86667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Числовые отрезки, интервалы, полуинтервалы, числовые лучи, открытые числовые лучи и числовая прямая называются </a:t>
            </a:r>
            <a:r>
              <a:rPr lang="ru-RU" sz="2400" b="1" i="1" kern="0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числовыми промежутками</a:t>
            </a:r>
            <a:endParaRPr lang="ru-RU" sz="2400" b="1" dirty="0">
              <a:ln w="0"/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166" name="Рисунок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3810636"/>
            <a:ext cx="654376" cy="76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Рисунок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071" y="6029852"/>
            <a:ext cx="654376" cy="76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40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675 -0.001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5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/>
      <p:bldP spid="46" grpId="0" animBg="1"/>
      <p:bldP spid="47" grpId="0"/>
      <p:bldP spid="49" grpId="0" animBg="1"/>
      <p:bldP spid="56" grpId="0"/>
      <p:bldP spid="58" grpId="0"/>
      <p:bldP spid="121" grpId="0" animBg="1"/>
      <p:bldP spid="129" grpId="0"/>
      <p:bldP spid="1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Прямоугольник 162"/>
          <p:cNvSpPr/>
          <p:nvPr/>
        </p:nvSpPr>
        <p:spPr>
          <a:xfrm>
            <a:off x="152098" y="97537"/>
            <a:ext cx="8809276" cy="6627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302" name="Group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94763"/>
              </p:ext>
            </p:extLst>
          </p:nvPr>
        </p:nvGraphicFramePr>
        <p:xfrm>
          <a:off x="133522" y="703521"/>
          <a:ext cx="8830966" cy="6037847"/>
        </p:xfrm>
        <a:graphic>
          <a:graphicData uri="http://schemas.openxmlformats.org/drawingml/2006/table">
            <a:tbl>
              <a:tblPr/>
              <a:tblGrid>
                <a:gridCol w="2895600"/>
                <a:gridCol w="1600200"/>
                <a:gridCol w="2057400"/>
                <a:gridCol w="2277766"/>
              </a:tblGrid>
              <a:tr h="1008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Геометрическая модель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числового промежутка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Аналитическая модель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1761" y="7669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числовых промежутков</a:t>
            </a:r>
          </a:p>
        </p:txBody>
      </p:sp>
      <p:grpSp>
        <p:nvGrpSpPr>
          <p:cNvPr id="5170" name="Group 69"/>
          <p:cNvGrpSpPr>
            <a:grpSpLocks/>
          </p:cNvGrpSpPr>
          <p:nvPr/>
        </p:nvGrpSpPr>
        <p:grpSpPr bwMode="auto">
          <a:xfrm>
            <a:off x="286854" y="2022205"/>
            <a:ext cx="2819400" cy="461963"/>
            <a:chOff x="288" y="1344"/>
            <a:chExt cx="1776" cy="291"/>
          </a:xfrm>
        </p:grpSpPr>
        <p:sp>
          <p:nvSpPr>
            <p:cNvPr id="5327" name="Line 55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8" name="Text Box 6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1" name="Group 70"/>
          <p:cNvGrpSpPr>
            <a:grpSpLocks/>
          </p:cNvGrpSpPr>
          <p:nvPr/>
        </p:nvGrpSpPr>
        <p:grpSpPr bwMode="auto">
          <a:xfrm>
            <a:off x="242888" y="2710446"/>
            <a:ext cx="2819400" cy="461963"/>
            <a:chOff x="288" y="1344"/>
            <a:chExt cx="1776" cy="291"/>
          </a:xfrm>
        </p:grpSpPr>
        <p:sp>
          <p:nvSpPr>
            <p:cNvPr id="5325" name="Line 71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6" name="Text Box 72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2" name="Group 73"/>
          <p:cNvGrpSpPr>
            <a:grpSpLocks/>
          </p:cNvGrpSpPr>
          <p:nvPr/>
        </p:nvGrpSpPr>
        <p:grpSpPr bwMode="auto">
          <a:xfrm>
            <a:off x="228600" y="3374526"/>
            <a:ext cx="2819400" cy="461963"/>
            <a:chOff x="288" y="1344"/>
            <a:chExt cx="1776" cy="291"/>
          </a:xfrm>
        </p:grpSpPr>
        <p:sp>
          <p:nvSpPr>
            <p:cNvPr id="5323" name="Line 74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4" name="Text Box 75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3" name="Group 76"/>
          <p:cNvGrpSpPr>
            <a:grpSpLocks/>
          </p:cNvGrpSpPr>
          <p:nvPr/>
        </p:nvGrpSpPr>
        <p:grpSpPr bwMode="auto">
          <a:xfrm>
            <a:off x="233573" y="4003396"/>
            <a:ext cx="2819400" cy="461963"/>
            <a:chOff x="288" y="1344"/>
            <a:chExt cx="1776" cy="291"/>
          </a:xfrm>
        </p:grpSpPr>
        <p:sp>
          <p:nvSpPr>
            <p:cNvPr id="5321" name="Line 77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2" name="Text Box 7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4" name="Group 79"/>
          <p:cNvGrpSpPr>
            <a:grpSpLocks/>
          </p:cNvGrpSpPr>
          <p:nvPr/>
        </p:nvGrpSpPr>
        <p:grpSpPr bwMode="auto">
          <a:xfrm>
            <a:off x="226117" y="4673533"/>
            <a:ext cx="2819400" cy="461963"/>
            <a:chOff x="288" y="1344"/>
            <a:chExt cx="1776" cy="291"/>
          </a:xfrm>
        </p:grpSpPr>
        <p:sp>
          <p:nvSpPr>
            <p:cNvPr id="5319" name="Line 80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0" name="Text Box 81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5" name="Group 82"/>
          <p:cNvGrpSpPr>
            <a:grpSpLocks/>
          </p:cNvGrpSpPr>
          <p:nvPr/>
        </p:nvGrpSpPr>
        <p:grpSpPr bwMode="auto">
          <a:xfrm>
            <a:off x="226117" y="5395300"/>
            <a:ext cx="2819400" cy="461963"/>
            <a:chOff x="288" y="1344"/>
            <a:chExt cx="1776" cy="291"/>
          </a:xfrm>
        </p:grpSpPr>
        <p:sp>
          <p:nvSpPr>
            <p:cNvPr id="5317" name="Line 83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8" name="Text Box 84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5176" name="Group 85"/>
          <p:cNvGrpSpPr>
            <a:grpSpLocks/>
          </p:cNvGrpSpPr>
          <p:nvPr/>
        </p:nvGrpSpPr>
        <p:grpSpPr bwMode="auto">
          <a:xfrm>
            <a:off x="218271" y="6249990"/>
            <a:ext cx="2819400" cy="461963"/>
            <a:chOff x="288" y="1344"/>
            <a:chExt cx="1776" cy="291"/>
          </a:xfrm>
        </p:grpSpPr>
        <p:sp>
          <p:nvSpPr>
            <p:cNvPr id="5315" name="Line 86"/>
            <p:cNvSpPr>
              <a:spLocks noChangeShapeType="1"/>
            </p:cNvSpPr>
            <p:nvPr/>
          </p:nvSpPr>
          <p:spPr bwMode="auto">
            <a:xfrm>
              <a:off x="288" y="1392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6" name="Text Box 87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</p:grpSp>
      <p:grpSp>
        <p:nvGrpSpPr>
          <p:cNvPr id="9" name="Group 111"/>
          <p:cNvGrpSpPr>
            <a:grpSpLocks/>
          </p:cNvGrpSpPr>
          <p:nvPr/>
        </p:nvGrpSpPr>
        <p:grpSpPr bwMode="auto">
          <a:xfrm>
            <a:off x="957473" y="1922789"/>
            <a:ext cx="1828800" cy="152400"/>
            <a:chOff x="624" y="1296"/>
            <a:chExt cx="1152" cy="96"/>
          </a:xfrm>
        </p:grpSpPr>
        <p:sp>
          <p:nvSpPr>
            <p:cNvPr id="5303" name="Line 98"/>
            <p:cNvSpPr>
              <a:spLocks noChangeShapeType="1"/>
            </p:cNvSpPr>
            <p:nvPr/>
          </p:nvSpPr>
          <p:spPr bwMode="auto">
            <a:xfrm flipV="1">
              <a:off x="62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4" name="Line 99"/>
            <p:cNvSpPr>
              <a:spLocks noChangeShapeType="1"/>
            </p:cNvSpPr>
            <p:nvPr/>
          </p:nvSpPr>
          <p:spPr bwMode="auto">
            <a:xfrm flipV="1">
              <a:off x="72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5" name="Line 100"/>
            <p:cNvSpPr>
              <a:spLocks noChangeShapeType="1"/>
            </p:cNvSpPr>
            <p:nvPr/>
          </p:nvSpPr>
          <p:spPr bwMode="auto">
            <a:xfrm flipV="1">
              <a:off x="816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6" name="Line 101"/>
            <p:cNvSpPr>
              <a:spLocks noChangeShapeType="1"/>
            </p:cNvSpPr>
            <p:nvPr/>
          </p:nvSpPr>
          <p:spPr bwMode="auto">
            <a:xfrm flipV="1">
              <a:off x="912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7" name="Line 102"/>
            <p:cNvSpPr>
              <a:spLocks noChangeShapeType="1"/>
            </p:cNvSpPr>
            <p:nvPr/>
          </p:nvSpPr>
          <p:spPr bwMode="auto">
            <a:xfrm flipV="1">
              <a:off x="1008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8" name="Line 103"/>
            <p:cNvSpPr>
              <a:spLocks noChangeShapeType="1"/>
            </p:cNvSpPr>
            <p:nvPr/>
          </p:nvSpPr>
          <p:spPr bwMode="auto">
            <a:xfrm flipV="1">
              <a:off x="110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9" name="Line 104"/>
            <p:cNvSpPr>
              <a:spLocks noChangeShapeType="1"/>
            </p:cNvSpPr>
            <p:nvPr/>
          </p:nvSpPr>
          <p:spPr bwMode="auto">
            <a:xfrm flipV="1">
              <a:off x="120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0" name="Line 105"/>
            <p:cNvSpPr>
              <a:spLocks noChangeShapeType="1"/>
            </p:cNvSpPr>
            <p:nvPr/>
          </p:nvSpPr>
          <p:spPr bwMode="auto">
            <a:xfrm flipV="1">
              <a:off x="1296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1" name="Line 106"/>
            <p:cNvSpPr>
              <a:spLocks noChangeShapeType="1"/>
            </p:cNvSpPr>
            <p:nvPr/>
          </p:nvSpPr>
          <p:spPr bwMode="auto">
            <a:xfrm flipV="1">
              <a:off x="1392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2" name="Line 107"/>
            <p:cNvSpPr>
              <a:spLocks noChangeShapeType="1"/>
            </p:cNvSpPr>
            <p:nvPr/>
          </p:nvSpPr>
          <p:spPr bwMode="auto">
            <a:xfrm flipV="1">
              <a:off x="1488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3" name="Line 108"/>
            <p:cNvSpPr>
              <a:spLocks noChangeShapeType="1"/>
            </p:cNvSpPr>
            <p:nvPr/>
          </p:nvSpPr>
          <p:spPr bwMode="auto">
            <a:xfrm flipV="1">
              <a:off x="158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4" name="Line 109"/>
            <p:cNvSpPr>
              <a:spLocks noChangeShapeType="1"/>
            </p:cNvSpPr>
            <p:nvPr/>
          </p:nvSpPr>
          <p:spPr bwMode="auto">
            <a:xfrm flipV="1">
              <a:off x="168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12"/>
          <p:cNvGrpSpPr>
            <a:grpSpLocks/>
          </p:cNvGrpSpPr>
          <p:nvPr/>
        </p:nvGrpSpPr>
        <p:grpSpPr bwMode="auto">
          <a:xfrm>
            <a:off x="928688" y="2623088"/>
            <a:ext cx="1828800" cy="152400"/>
            <a:chOff x="624" y="1296"/>
            <a:chExt cx="1152" cy="96"/>
          </a:xfrm>
        </p:grpSpPr>
        <p:sp>
          <p:nvSpPr>
            <p:cNvPr id="5291" name="Line 113"/>
            <p:cNvSpPr>
              <a:spLocks noChangeShapeType="1"/>
            </p:cNvSpPr>
            <p:nvPr/>
          </p:nvSpPr>
          <p:spPr bwMode="auto">
            <a:xfrm flipV="1">
              <a:off x="62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2" name="Line 114"/>
            <p:cNvSpPr>
              <a:spLocks noChangeShapeType="1"/>
            </p:cNvSpPr>
            <p:nvPr/>
          </p:nvSpPr>
          <p:spPr bwMode="auto">
            <a:xfrm flipV="1">
              <a:off x="72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3" name="Line 115"/>
            <p:cNvSpPr>
              <a:spLocks noChangeShapeType="1"/>
            </p:cNvSpPr>
            <p:nvPr/>
          </p:nvSpPr>
          <p:spPr bwMode="auto">
            <a:xfrm flipV="1">
              <a:off x="816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4" name="Line 116"/>
            <p:cNvSpPr>
              <a:spLocks noChangeShapeType="1"/>
            </p:cNvSpPr>
            <p:nvPr/>
          </p:nvSpPr>
          <p:spPr bwMode="auto">
            <a:xfrm flipV="1">
              <a:off x="912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5" name="Line 117"/>
            <p:cNvSpPr>
              <a:spLocks noChangeShapeType="1"/>
            </p:cNvSpPr>
            <p:nvPr/>
          </p:nvSpPr>
          <p:spPr bwMode="auto">
            <a:xfrm flipV="1">
              <a:off x="1008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6" name="Line 118"/>
            <p:cNvSpPr>
              <a:spLocks noChangeShapeType="1"/>
            </p:cNvSpPr>
            <p:nvPr/>
          </p:nvSpPr>
          <p:spPr bwMode="auto">
            <a:xfrm flipV="1">
              <a:off x="110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7" name="Line 119"/>
            <p:cNvSpPr>
              <a:spLocks noChangeShapeType="1"/>
            </p:cNvSpPr>
            <p:nvPr/>
          </p:nvSpPr>
          <p:spPr bwMode="auto">
            <a:xfrm flipV="1">
              <a:off x="120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8" name="Line 120"/>
            <p:cNvSpPr>
              <a:spLocks noChangeShapeType="1"/>
            </p:cNvSpPr>
            <p:nvPr/>
          </p:nvSpPr>
          <p:spPr bwMode="auto">
            <a:xfrm flipV="1">
              <a:off x="1296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9" name="Line 121"/>
            <p:cNvSpPr>
              <a:spLocks noChangeShapeType="1"/>
            </p:cNvSpPr>
            <p:nvPr/>
          </p:nvSpPr>
          <p:spPr bwMode="auto">
            <a:xfrm flipV="1">
              <a:off x="1392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0" name="Line 122"/>
            <p:cNvSpPr>
              <a:spLocks noChangeShapeType="1"/>
            </p:cNvSpPr>
            <p:nvPr/>
          </p:nvSpPr>
          <p:spPr bwMode="auto">
            <a:xfrm flipV="1">
              <a:off x="1488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1" name="Line 123"/>
            <p:cNvSpPr>
              <a:spLocks noChangeShapeType="1"/>
            </p:cNvSpPr>
            <p:nvPr/>
          </p:nvSpPr>
          <p:spPr bwMode="auto">
            <a:xfrm flipV="1">
              <a:off x="1584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2" name="Line 124"/>
            <p:cNvSpPr>
              <a:spLocks noChangeShapeType="1"/>
            </p:cNvSpPr>
            <p:nvPr/>
          </p:nvSpPr>
          <p:spPr bwMode="auto">
            <a:xfrm flipV="1">
              <a:off x="1680" y="1296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32"/>
          <p:cNvGrpSpPr>
            <a:grpSpLocks/>
          </p:cNvGrpSpPr>
          <p:nvPr/>
        </p:nvGrpSpPr>
        <p:grpSpPr bwMode="auto">
          <a:xfrm>
            <a:off x="972021" y="4592325"/>
            <a:ext cx="1219200" cy="152400"/>
            <a:chOff x="672" y="3024"/>
            <a:chExt cx="768" cy="96"/>
          </a:xfrm>
        </p:grpSpPr>
        <p:sp>
          <p:nvSpPr>
            <p:cNvPr id="5283" name="Line 110"/>
            <p:cNvSpPr>
              <a:spLocks noChangeShapeType="1"/>
            </p:cNvSpPr>
            <p:nvPr/>
          </p:nvSpPr>
          <p:spPr bwMode="auto">
            <a:xfrm flipV="1">
              <a:off x="67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4" name="Line 125"/>
            <p:cNvSpPr>
              <a:spLocks noChangeShapeType="1"/>
            </p:cNvSpPr>
            <p:nvPr/>
          </p:nvSpPr>
          <p:spPr bwMode="auto">
            <a:xfrm flipV="1">
              <a:off x="76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5" name="Line 126"/>
            <p:cNvSpPr>
              <a:spLocks noChangeShapeType="1"/>
            </p:cNvSpPr>
            <p:nvPr/>
          </p:nvSpPr>
          <p:spPr bwMode="auto">
            <a:xfrm flipV="1">
              <a:off x="864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6" name="Line 127"/>
            <p:cNvSpPr>
              <a:spLocks noChangeShapeType="1"/>
            </p:cNvSpPr>
            <p:nvPr/>
          </p:nvSpPr>
          <p:spPr bwMode="auto">
            <a:xfrm flipV="1">
              <a:off x="960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7" name="Line 128"/>
            <p:cNvSpPr>
              <a:spLocks noChangeShapeType="1"/>
            </p:cNvSpPr>
            <p:nvPr/>
          </p:nvSpPr>
          <p:spPr bwMode="auto">
            <a:xfrm flipV="1">
              <a:off x="1056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8" name="Line 129"/>
            <p:cNvSpPr>
              <a:spLocks noChangeShapeType="1"/>
            </p:cNvSpPr>
            <p:nvPr/>
          </p:nvSpPr>
          <p:spPr bwMode="auto">
            <a:xfrm flipV="1">
              <a:off x="115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9" name="Line 130"/>
            <p:cNvSpPr>
              <a:spLocks noChangeShapeType="1"/>
            </p:cNvSpPr>
            <p:nvPr/>
          </p:nvSpPr>
          <p:spPr bwMode="auto">
            <a:xfrm flipV="1">
              <a:off x="124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0" name="Line 131"/>
            <p:cNvSpPr>
              <a:spLocks noChangeShapeType="1"/>
            </p:cNvSpPr>
            <p:nvPr/>
          </p:nvSpPr>
          <p:spPr bwMode="auto">
            <a:xfrm flipV="1">
              <a:off x="1344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936563" y="5276698"/>
            <a:ext cx="1244482" cy="147173"/>
            <a:chOff x="672" y="3024"/>
            <a:chExt cx="672" cy="96"/>
          </a:xfrm>
        </p:grpSpPr>
        <p:sp>
          <p:nvSpPr>
            <p:cNvPr id="5275" name="Line 134"/>
            <p:cNvSpPr>
              <a:spLocks noChangeShapeType="1"/>
            </p:cNvSpPr>
            <p:nvPr/>
          </p:nvSpPr>
          <p:spPr bwMode="auto">
            <a:xfrm flipV="1">
              <a:off x="67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6" name="Line 135"/>
            <p:cNvSpPr>
              <a:spLocks noChangeShapeType="1"/>
            </p:cNvSpPr>
            <p:nvPr/>
          </p:nvSpPr>
          <p:spPr bwMode="auto">
            <a:xfrm flipV="1">
              <a:off x="76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7" name="Line 136"/>
            <p:cNvSpPr>
              <a:spLocks noChangeShapeType="1"/>
            </p:cNvSpPr>
            <p:nvPr/>
          </p:nvSpPr>
          <p:spPr bwMode="auto">
            <a:xfrm flipV="1">
              <a:off x="864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8" name="Line 137"/>
            <p:cNvSpPr>
              <a:spLocks noChangeShapeType="1"/>
            </p:cNvSpPr>
            <p:nvPr/>
          </p:nvSpPr>
          <p:spPr bwMode="auto">
            <a:xfrm flipV="1">
              <a:off x="960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9" name="Line 138"/>
            <p:cNvSpPr>
              <a:spLocks noChangeShapeType="1"/>
            </p:cNvSpPr>
            <p:nvPr/>
          </p:nvSpPr>
          <p:spPr bwMode="auto">
            <a:xfrm flipV="1">
              <a:off x="1056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0" name="Line 139"/>
            <p:cNvSpPr>
              <a:spLocks noChangeShapeType="1"/>
            </p:cNvSpPr>
            <p:nvPr/>
          </p:nvSpPr>
          <p:spPr bwMode="auto">
            <a:xfrm flipV="1">
              <a:off x="115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1" name="Line 140"/>
            <p:cNvSpPr>
              <a:spLocks noChangeShapeType="1"/>
            </p:cNvSpPr>
            <p:nvPr/>
          </p:nvSpPr>
          <p:spPr bwMode="auto">
            <a:xfrm flipV="1">
              <a:off x="124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42"/>
          <p:cNvGrpSpPr>
            <a:grpSpLocks/>
          </p:cNvGrpSpPr>
          <p:nvPr/>
        </p:nvGrpSpPr>
        <p:grpSpPr bwMode="auto">
          <a:xfrm>
            <a:off x="975216" y="6137206"/>
            <a:ext cx="1219200" cy="152400"/>
            <a:chOff x="672" y="3024"/>
            <a:chExt cx="768" cy="96"/>
          </a:xfrm>
        </p:grpSpPr>
        <p:sp>
          <p:nvSpPr>
            <p:cNvPr id="5267" name="Line 143"/>
            <p:cNvSpPr>
              <a:spLocks noChangeShapeType="1"/>
            </p:cNvSpPr>
            <p:nvPr/>
          </p:nvSpPr>
          <p:spPr bwMode="auto">
            <a:xfrm flipV="1">
              <a:off x="67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8" name="Line 144"/>
            <p:cNvSpPr>
              <a:spLocks noChangeShapeType="1"/>
            </p:cNvSpPr>
            <p:nvPr/>
          </p:nvSpPr>
          <p:spPr bwMode="auto">
            <a:xfrm flipV="1">
              <a:off x="76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9" name="Line 145"/>
            <p:cNvSpPr>
              <a:spLocks noChangeShapeType="1"/>
            </p:cNvSpPr>
            <p:nvPr/>
          </p:nvSpPr>
          <p:spPr bwMode="auto">
            <a:xfrm flipV="1">
              <a:off x="864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0" name="Line 146"/>
            <p:cNvSpPr>
              <a:spLocks noChangeShapeType="1"/>
            </p:cNvSpPr>
            <p:nvPr/>
          </p:nvSpPr>
          <p:spPr bwMode="auto">
            <a:xfrm flipV="1">
              <a:off x="960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1" name="Line 147"/>
            <p:cNvSpPr>
              <a:spLocks noChangeShapeType="1"/>
            </p:cNvSpPr>
            <p:nvPr/>
          </p:nvSpPr>
          <p:spPr bwMode="auto">
            <a:xfrm flipV="1">
              <a:off x="1056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2" name="Line 148"/>
            <p:cNvSpPr>
              <a:spLocks noChangeShapeType="1"/>
            </p:cNvSpPr>
            <p:nvPr/>
          </p:nvSpPr>
          <p:spPr bwMode="auto">
            <a:xfrm flipV="1">
              <a:off x="1152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3" name="Line 149"/>
            <p:cNvSpPr>
              <a:spLocks noChangeShapeType="1"/>
            </p:cNvSpPr>
            <p:nvPr/>
          </p:nvSpPr>
          <p:spPr bwMode="auto">
            <a:xfrm flipV="1">
              <a:off x="1248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4" name="Line 150"/>
            <p:cNvSpPr>
              <a:spLocks noChangeShapeType="1"/>
            </p:cNvSpPr>
            <p:nvPr/>
          </p:nvSpPr>
          <p:spPr bwMode="auto">
            <a:xfrm flipV="1">
              <a:off x="1344" y="3024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63"/>
          <p:cNvGrpSpPr>
            <a:grpSpLocks/>
          </p:cNvGrpSpPr>
          <p:nvPr/>
        </p:nvGrpSpPr>
        <p:grpSpPr bwMode="auto">
          <a:xfrm>
            <a:off x="166688" y="3275895"/>
            <a:ext cx="1676400" cy="152400"/>
            <a:chOff x="336" y="2160"/>
            <a:chExt cx="1056" cy="96"/>
          </a:xfrm>
        </p:grpSpPr>
        <p:sp>
          <p:nvSpPr>
            <p:cNvPr id="5256" name="Line 151"/>
            <p:cNvSpPr>
              <a:spLocks noChangeShapeType="1"/>
            </p:cNvSpPr>
            <p:nvPr/>
          </p:nvSpPr>
          <p:spPr bwMode="auto">
            <a:xfrm flipH="1" flipV="1">
              <a:off x="129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7" name="Line 152"/>
            <p:cNvSpPr>
              <a:spLocks noChangeShapeType="1"/>
            </p:cNvSpPr>
            <p:nvPr/>
          </p:nvSpPr>
          <p:spPr bwMode="auto">
            <a:xfrm flipH="1" flipV="1">
              <a:off x="1200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8" name="Line 153"/>
            <p:cNvSpPr>
              <a:spLocks noChangeShapeType="1"/>
            </p:cNvSpPr>
            <p:nvPr/>
          </p:nvSpPr>
          <p:spPr bwMode="auto">
            <a:xfrm flipH="1" flipV="1">
              <a:off x="1104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9" name="Line 154"/>
            <p:cNvSpPr>
              <a:spLocks noChangeShapeType="1"/>
            </p:cNvSpPr>
            <p:nvPr/>
          </p:nvSpPr>
          <p:spPr bwMode="auto">
            <a:xfrm flipH="1" flipV="1">
              <a:off x="1008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0" name="Line 155"/>
            <p:cNvSpPr>
              <a:spLocks noChangeShapeType="1"/>
            </p:cNvSpPr>
            <p:nvPr/>
          </p:nvSpPr>
          <p:spPr bwMode="auto">
            <a:xfrm flipH="1" flipV="1">
              <a:off x="912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1" name="Line 156"/>
            <p:cNvSpPr>
              <a:spLocks noChangeShapeType="1"/>
            </p:cNvSpPr>
            <p:nvPr/>
          </p:nvSpPr>
          <p:spPr bwMode="auto">
            <a:xfrm flipH="1" flipV="1">
              <a:off x="81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2" name="Line 157"/>
            <p:cNvSpPr>
              <a:spLocks noChangeShapeType="1"/>
            </p:cNvSpPr>
            <p:nvPr/>
          </p:nvSpPr>
          <p:spPr bwMode="auto">
            <a:xfrm flipH="1" flipV="1">
              <a:off x="720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3" name="Line 158"/>
            <p:cNvSpPr>
              <a:spLocks noChangeShapeType="1"/>
            </p:cNvSpPr>
            <p:nvPr/>
          </p:nvSpPr>
          <p:spPr bwMode="auto">
            <a:xfrm flipH="1" flipV="1">
              <a:off x="624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4" name="Line 160"/>
            <p:cNvSpPr>
              <a:spLocks noChangeShapeType="1"/>
            </p:cNvSpPr>
            <p:nvPr/>
          </p:nvSpPr>
          <p:spPr bwMode="auto">
            <a:xfrm flipH="1" flipV="1">
              <a:off x="33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5" name="Line 161"/>
            <p:cNvSpPr>
              <a:spLocks noChangeShapeType="1"/>
            </p:cNvSpPr>
            <p:nvPr/>
          </p:nvSpPr>
          <p:spPr bwMode="auto">
            <a:xfrm flipH="1" flipV="1">
              <a:off x="432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6" name="Line 162"/>
            <p:cNvSpPr>
              <a:spLocks noChangeShapeType="1"/>
            </p:cNvSpPr>
            <p:nvPr/>
          </p:nvSpPr>
          <p:spPr bwMode="auto">
            <a:xfrm flipH="1" flipV="1">
              <a:off x="528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64"/>
          <p:cNvGrpSpPr>
            <a:grpSpLocks/>
          </p:cNvGrpSpPr>
          <p:nvPr/>
        </p:nvGrpSpPr>
        <p:grpSpPr bwMode="auto">
          <a:xfrm>
            <a:off x="227075" y="3898067"/>
            <a:ext cx="1676400" cy="152400"/>
            <a:chOff x="336" y="2160"/>
            <a:chExt cx="1056" cy="96"/>
          </a:xfrm>
        </p:grpSpPr>
        <p:sp>
          <p:nvSpPr>
            <p:cNvPr id="5245" name="Line 165"/>
            <p:cNvSpPr>
              <a:spLocks noChangeShapeType="1"/>
            </p:cNvSpPr>
            <p:nvPr/>
          </p:nvSpPr>
          <p:spPr bwMode="auto">
            <a:xfrm flipH="1" flipV="1">
              <a:off x="129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46" name="Line 166"/>
            <p:cNvSpPr>
              <a:spLocks noChangeShapeType="1"/>
            </p:cNvSpPr>
            <p:nvPr/>
          </p:nvSpPr>
          <p:spPr bwMode="auto">
            <a:xfrm flipH="1" flipV="1">
              <a:off x="1200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47" name="Line 167"/>
            <p:cNvSpPr>
              <a:spLocks noChangeShapeType="1"/>
            </p:cNvSpPr>
            <p:nvPr/>
          </p:nvSpPr>
          <p:spPr bwMode="auto">
            <a:xfrm flipH="1" flipV="1">
              <a:off x="1104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48" name="Line 168"/>
            <p:cNvSpPr>
              <a:spLocks noChangeShapeType="1"/>
            </p:cNvSpPr>
            <p:nvPr/>
          </p:nvSpPr>
          <p:spPr bwMode="auto">
            <a:xfrm flipH="1" flipV="1">
              <a:off x="1008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49" name="Line 169"/>
            <p:cNvSpPr>
              <a:spLocks noChangeShapeType="1"/>
            </p:cNvSpPr>
            <p:nvPr/>
          </p:nvSpPr>
          <p:spPr bwMode="auto">
            <a:xfrm flipH="1" flipV="1">
              <a:off x="912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0" name="Line 170"/>
            <p:cNvSpPr>
              <a:spLocks noChangeShapeType="1"/>
            </p:cNvSpPr>
            <p:nvPr/>
          </p:nvSpPr>
          <p:spPr bwMode="auto">
            <a:xfrm flipH="1" flipV="1">
              <a:off x="81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1" name="Line 171"/>
            <p:cNvSpPr>
              <a:spLocks noChangeShapeType="1"/>
            </p:cNvSpPr>
            <p:nvPr/>
          </p:nvSpPr>
          <p:spPr bwMode="auto">
            <a:xfrm flipH="1" flipV="1">
              <a:off x="720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2" name="Line 172"/>
            <p:cNvSpPr>
              <a:spLocks noChangeShapeType="1"/>
            </p:cNvSpPr>
            <p:nvPr/>
          </p:nvSpPr>
          <p:spPr bwMode="auto">
            <a:xfrm flipH="1" flipV="1">
              <a:off x="624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3" name="Line 173"/>
            <p:cNvSpPr>
              <a:spLocks noChangeShapeType="1"/>
            </p:cNvSpPr>
            <p:nvPr/>
          </p:nvSpPr>
          <p:spPr bwMode="auto">
            <a:xfrm flipH="1" flipV="1">
              <a:off x="336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4" name="Line 174"/>
            <p:cNvSpPr>
              <a:spLocks noChangeShapeType="1"/>
            </p:cNvSpPr>
            <p:nvPr/>
          </p:nvSpPr>
          <p:spPr bwMode="auto">
            <a:xfrm flipH="1" flipV="1">
              <a:off x="432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5" name="Line 175"/>
            <p:cNvSpPr>
              <a:spLocks noChangeShapeType="1"/>
            </p:cNvSpPr>
            <p:nvPr/>
          </p:nvSpPr>
          <p:spPr bwMode="auto">
            <a:xfrm flipH="1" flipV="1">
              <a:off x="528" y="2160"/>
              <a:ext cx="96" cy="96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84" name="Text Box 176"/>
          <p:cNvSpPr txBox="1">
            <a:spLocks noChangeArrowheads="1"/>
          </p:cNvSpPr>
          <p:nvPr/>
        </p:nvSpPr>
        <p:spPr bwMode="auto">
          <a:xfrm>
            <a:off x="588963" y="1835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89"/>
          <p:cNvGrpSpPr>
            <a:grpSpLocks/>
          </p:cNvGrpSpPr>
          <p:nvPr/>
        </p:nvGrpSpPr>
        <p:grpSpPr bwMode="auto">
          <a:xfrm>
            <a:off x="738188" y="2021197"/>
            <a:ext cx="381000" cy="457200"/>
            <a:chOff x="473" y="1344"/>
            <a:chExt cx="240" cy="288"/>
          </a:xfrm>
        </p:grpSpPr>
        <p:sp>
          <p:nvSpPr>
            <p:cNvPr id="5243" name="AutoShape 88"/>
            <p:cNvSpPr>
              <a:spLocks noChangeArrowheads="1"/>
            </p:cNvSpPr>
            <p:nvPr/>
          </p:nvSpPr>
          <p:spPr bwMode="auto">
            <a:xfrm>
              <a:off x="528" y="1344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4" name="Text Box 178"/>
            <p:cNvSpPr txBox="1">
              <a:spLocks noChangeArrowheads="1"/>
            </p:cNvSpPr>
            <p:nvPr/>
          </p:nvSpPr>
          <p:spPr bwMode="auto">
            <a:xfrm>
              <a:off x="473" y="13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86" name="Text Box 179"/>
          <p:cNvSpPr txBox="1">
            <a:spLocks noChangeArrowheads="1"/>
          </p:cNvSpPr>
          <p:nvPr/>
        </p:nvSpPr>
        <p:spPr bwMode="auto">
          <a:xfrm>
            <a:off x="0" y="6638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90"/>
          <p:cNvGrpSpPr>
            <a:grpSpLocks/>
          </p:cNvGrpSpPr>
          <p:nvPr/>
        </p:nvGrpSpPr>
        <p:grpSpPr bwMode="auto">
          <a:xfrm>
            <a:off x="745332" y="2705424"/>
            <a:ext cx="304800" cy="481013"/>
            <a:chOff x="488" y="1776"/>
            <a:chExt cx="192" cy="303"/>
          </a:xfrm>
        </p:grpSpPr>
        <p:sp>
          <p:nvSpPr>
            <p:cNvPr id="5241" name="AutoShape 89"/>
            <p:cNvSpPr>
              <a:spLocks noChangeArrowheads="1"/>
            </p:cNvSpPr>
            <p:nvPr/>
          </p:nvSpPr>
          <p:spPr bwMode="auto">
            <a:xfrm>
              <a:off x="528" y="1776"/>
              <a:ext cx="91" cy="91"/>
            </a:xfrm>
            <a:prstGeom prst="flowChartConnector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2" name="Text Box 180"/>
            <p:cNvSpPr txBox="1">
              <a:spLocks noChangeArrowheads="1"/>
            </p:cNvSpPr>
            <p:nvPr/>
          </p:nvSpPr>
          <p:spPr bwMode="auto">
            <a:xfrm>
              <a:off x="488" y="179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91"/>
          <p:cNvGrpSpPr>
            <a:grpSpLocks/>
          </p:cNvGrpSpPr>
          <p:nvPr/>
        </p:nvGrpSpPr>
        <p:grpSpPr bwMode="auto">
          <a:xfrm>
            <a:off x="1801813" y="3346450"/>
            <a:ext cx="381000" cy="495300"/>
            <a:chOff x="1352" y="2208"/>
            <a:chExt cx="240" cy="312"/>
          </a:xfrm>
        </p:grpSpPr>
        <p:sp>
          <p:nvSpPr>
            <p:cNvPr id="5239" name="AutoShape 97"/>
            <p:cNvSpPr>
              <a:spLocks noChangeArrowheads="1"/>
            </p:cNvSpPr>
            <p:nvPr/>
          </p:nvSpPr>
          <p:spPr bwMode="auto">
            <a:xfrm>
              <a:off x="1392" y="2208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0" name="Text Box 181"/>
            <p:cNvSpPr txBox="1">
              <a:spLocks noChangeArrowheads="1"/>
            </p:cNvSpPr>
            <p:nvPr/>
          </p:nvSpPr>
          <p:spPr bwMode="auto">
            <a:xfrm>
              <a:off x="1352" y="22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92"/>
          <p:cNvGrpSpPr>
            <a:grpSpLocks/>
          </p:cNvGrpSpPr>
          <p:nvPr/>
        </p:nvGrpSpPr>
        <p:grpSpPr bwMode="auto">
          <a:xfrm>
            <a:off x="1823424" y="4022799"/>
            <a:ext cx="228600" cy="485775"/>
            <a:chOff x="1243" y="2640"/>
            <a:chExt cx="144" cy="306"/>
          </a:xfrm>
        </p:grpSpPr>
        <p:sp>
          <p:nvSpPr>
            <p:cNvPr id="5237" name="AutoShape 91"/>
            <p:cNvSpPr>
              <a:spLocks noChangeArrowheads="1"/>
            </p:cNvSpPr>
            <p:nvPr/>
          </p:nvSpPr>
          <p:spPr bwMode="auto">
            <a:xfrm>
              <a:off x="1296" y="2640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38" name="Text Box 182"/>
            <p:cNvSpPr txBox="1">
              <a:spLocks noChangeArrowheads="1"/>
            </p:cNvSpPr>
            <p:nvPr/>
          </p:nvSpPr>
          <p:spPr bwMode="auto">
            <a:xfrm>
              <a:off x="1243" y="2658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3"/>
          <p:cNvGrpSpPr>
            <a:grpSpLocks/>
          </p:cNvGrpSpPr>
          <p:nvPr/>
        </p:nvGrpSpPr>
        <p:grpSpPr bwMode="auto">
          <a:xfrm>
            <a:off x="722302" y="4684521"/>
            <a:ext cx="319088" cy="509588"/>
            <a:chOff x="531" y="3072"/>
            <a:chExt cx="201" cy="321"/>
          </a:xfrm>
        </p:grpSpPr>
        <p:sp>
          <p:nvSpPr>
            <p:cNvPr id="5235" name="AutoShape 92"/>
            <p:cNvSpPr>
              <a:spLocks noChangeArrowheads="1"/>
            </p:cNvSpPr>
            <p:nvPr/>
          </p:nvSpPr>
          <p:spPr bwMode="auto">
            <a:xfrm>
              <a:off x="576" y="3072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36" name="Text Box 183"/>
            <p:cNvSpPr txBox="1">
              <a:spLocks noChangeArrowheads="1"/>
            </p:cNvSpPr>
            <p:nvPr/>
          </p:nvSpPr>
          <p:spPr bwMode="auto">
            <a:xfrm>
              <a:off x="531" y="310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194"/>
          <p:cNvGrpSpPr>
            <a:grpSpLocks/>
          </p:cNvGrpSpPr>
          <p:nvPr/>
        </p:nvGrpSpPr>
        <p:grpSpPr bwMode="auto">
          <a:xfrm>
            <a:off x="2094318" y="4678693"/>
            <a:ext cx="320675" cy="528638"/>
            <a:chOff x="1336" y="3072"/>
            <a:chExt cx="202" cy="333"/>
          </a:xfrm>
        </p:grpSpPr>
        <p:sp>
          <p:nvSpPr>
            <p:cNvPr id="5233" name="AutoShape 93"/>
            <p:cNvSpPr>
              <a:spLocks noChangeArrowheads="1"/>
            </p:cNvSpPr>
            <p:nvPr/>
          </p:nvSpPr>
          <p:spPr bwMode="auto">
            <a:xfrm>
              <a:off x="1392" y="3072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34" name="Text Box 184"/>
            <p:cNvSpPr txBox="1">
              <a:spLocks noChangeArrowheads="1"/>
            </p:cNvSpPr>
            <p:nvPr/>
          </p:nvSpPr>
          <p:spPr bwMode="auto">
            <a:xfrm>
              <a:off x="1336" y="3117"/>
              <a:ext cx="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061003" y="5395298"/>
            <a:ext cx="304800" cy="514350"/>
            <a:chOff x="1342" y="3504"/>
            <a:chExt cx="192" cy="324"/>
          </a:xfrm>
        </p:grpSpPr>
        <p:sp>
          <p:nvSpPr>
            <p:cNvPr id="5231" name="AutoShape 95"/>
            <p:cNvSpPr>
              <a:spLocks noChangeArrowheads="1"/>
            </p:cNvSpPr>
            <p:nvPr/>
          </p:nvSpPr>
          <p:spPr bwMode="auto">
            <a:xfrm>
              <a:off x="1392" y="3504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32" name="Text Box 185"/>
            <p:cNvSpPr txBox="1">
              <a:spLocks noChangeArrowheads="1"/>
            </p:cNvSpPr>
            <p:nvPr/>
          </p:nvSpPr>
          <p:spPr bwMode="auto">
            <a:xfrm>
              <a:off x="1342" y="354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2068477" y="6256823"/>
            <a:ext cx="304800" cy="541338"/>
            <a:chOff x="1350" y="3936"/>
            <a:chExt cx="192" cy="341"/>
          </a:xfrm>
        </p:grpSpPr>
        <p:sp>
          <p:nvSpPr>
            <p:cNvPr id="5229" name="AutoShape 96"/>
            <p:cNvSpPr>
              <a:spLocks noChangeArrowheads="1"/>
            </p:cNvSpPr>
            <p:nvPr/>
          </p:nvSpPr>
          <p:spPr bwMode="auto">
            <a:xfrm>
              <a:off x="1392" y="3936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30" name="Text Box 186"/>
            <p:cNvSpPr txBox="1">
              <a:spLocks noChangeArrowheads="1"/>
            </p:cNvSpPr>
            <p:nvPr/>
          </p:nvSpPr>
          <p:spPr bwMode="auto">
            <a:xfrm>
              <a:off x="1350" y="3989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195"/>
          <p:cNvGrpSpPr>
            <a:grpSpLocks/>
          </p:cNvGrpSpPr>
          <p:nvPr/>
        </p:nvGrpSpPr>
        <p:grpSpPr bwMode="auto">
          <a:xfrm>
            <a:off x="709676" y="5430470"/>
            <a:ext cx="238125" cy="485776"/>
            <a:chOff x="522" y="3504"/>
            <a:chExt cx="150" cy="306"/>
          </a:xfrm>
        </p:grpSpPr>
        <p:sp>
          <p:nvSpPr>
            <p:cNvPr id="5227" name="AutoShape 94"/>
            <p:cNvSpPr>
              <a:spLocks noChangeArrowheads="1"/>
            </p:cNvSpPr>
            <p:nvPr/>
          </p:nvSpPr>
          <p:spPr bwMode="auto">
            <a:xfrm>
              <a:off x="576" y="3504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" name="Text Box 187"/>
            <p:cNvSpPr txBox="1">
              <a:spLocks noChangeArrowheads="1"/>
            </p:cNvSpPr>
            <p:nvPr/>
          </p:nvSpPr>
          <p:spPr bwMode="auto">
            <a:xfrm>
              <a:off x="522" y="3519"/>
              <a:ext cx="1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197"/>
          <p:cNvGrpSpPr>
            <a:grpSpLocks/>
          </p:cNvGrpSpPr>
          <p:nvPr/>
        </p:nvGrpSpPr>
        <p:grpSpPr bwMode="auto">
          <a:xfrm>
            <a:off x="685800" y="6266784"/>
            <a:ext cx="319088" cy="484188"/>
            <a:chOff x="521" y="3936"/>
            <a:chExt cx="201" cy="305"/>
          </a:xfrm>
        </p:grpSpPr>
        <p:sp>
          <p:nvSpPr>
            <p:cNvPr id="5225" name="AutoShape 90"/>
            <p:cNvSpPr>
              <a:spLocks noChangeArrowheads="1"/>
            </p:cNvSpPr>
            <p:nvPr/>
          </p:nvSpPr>
          <p:spPr bwMode="auto">
            <a:xfrm>
              <a:off x="576" y="3936"/>
              <a:ext cx="91" cy="91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" name="Text Box 188"/>
            <p:cNvSpPr txBox="1">
              <a:spLocks noChangeArrowheads="1"/>
            </p:cNvSpPr>
            <p:nvPr/>
          </p:nvSpPr>
          <p:spPr bwMode="auto">
            <a:xfrm>
              <a:off x="521" y="395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ru-RU" sz="2400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295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775117"/>
              </p:ext>
            </p:extLst>
          </p:nvPr>
        </p:nvGraphicFramePr>
        <p:xfrm>
          <a:off x="3293361" y="1846262"/>
          <a:ext cx="1143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6" name="Формула" r:id="rId3" imgW="533169" imgH="203112" progId="Equation.3">
                  <p:embed/>
                </p:oleObj>
              </mc:Choice>
              <mc:Fallback>
                <p:oleObj name="Формула" r:id="rId3" imgW="5331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361" y="1846262"/>
                        <a:ext cx="1143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6" name="Objec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66075"/>
              </p:ext>
            </p:extLst>
          </p:nvPr>
        </p:nvGraphicFramePr>
        <p:xfrm>
          <a:off x="3278014" y="2478397"/>
          <a:ext cx="10890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7" name="Формула" r:id="rId5" imgW="507780" imgH="215806" progId="Equation.3">
                  <p:embed/>
                </p:oleObj>
              </mc:Choice>
              <mc:Fallback>
                <p:oleObj name="Формула" r:id="rId5" imgW="5077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014" y="2478397"/>
                        <a:ext cx="10890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7" name="Object 2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76987"/>
              </p:ext>
            </p:extLst>
          </p:nvPr>
        </p:nvGraphicFramePr>
        <p:xfrm>
          <a:off x="3349626" y="3227069"/>
          <a:ext cx="1060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8" name="Уравнение" r:id="rId7" imgW="495000" imgH="203040" progId="Equation.3">
                  <p:embed/>
                </p:oleObj>
              </mc:Choice>
              <mc:Fallback>
                <p:oleObj name="Уравнение" r:id="rId7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6" y="3227069"/>
                        <a:ext cx="10604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8" name="Object 2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141976"/>
              </p:ext>
            </p:extLst>
          </p:nvPr>
        </p:nvGraphicFramePr>
        <p:xfrm>
          <a:off x="3349626" y="3876923"/>
          <a:ext cx="10604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9" name="Уравнение" r:id="rId9" imgW="495000" imgH="215640" progId="Equation.3">
                  <p:embed/>
                </p:oleObj>
              </mc:Choice>
              <mc:Fallback>
                <p:oleObj name="Уравнение" r:id="rId9" imgW="495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6" y="3876923"/>
                        <a:ext cx="10604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9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290203"/>
              </p:ext>
            </p:extLst>
          </p:nvPr>
        </p:nvGraphicFramePr>
        <p:xfrm>
          <a:off x="3399945" y="4596796"/>
          <a:ext cx="815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0" name="Формула" r:id="rId11" imgW="380835" imgH="203112" progId="Equation.3">
                  <p:embed/>
                </p:oleObj>
              </mc:Choice>
              <mc:Fallback>
                <p:oleObj name="Формула" r:id="rId11" imgW="38083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945" y="4596796"/>
                        <a:ext cx="8159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" name="Object 2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95068"/>
              </p:ext>
            </p:extLst>
          </p:nvPr>
        </p:nvGraphicFramePr>
        <p:xfrm>
          <a:off x="3431196" y="5210545"/>
          <a:ext cx="7334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1" name="Формула" r:id="rId13" imgW="342603" imgH="215713" progId="Equation.3">
                  <p:embed/>
                </p:oleObj>
              </mc:Choice>
              <mc:Fallback>
                <p:oleObj name="Формула" r:id="rId13" imgW="342603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196" y="5210545"/>
                        <a:ext cx="7334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" name="Object 2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16768"/>
              </p:ext>
            </p:extLst>
          </p:nvPr>
        </p:nvGraphicFramePr>
        <p:xfrm>
          <a:off x="3384846" y="6035803"/>
          <a:ext cx="7889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2" name="Формула" r:id="rId15" imgW="368140" imgH="215806" progId="Equation.3">
                  <p:embed/>
                </p:oleObj>
              </mc:Choice>
              <mc:Fallback>
                <p:oleObj name="Формула" r:id="rId15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846" y="6035803"/>
                        <a:ext cx="7889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" name="Object 2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155461"/>
              </p:ext>
            </p:extLst>
          </p:nvPr>
        </p:nvGraphicFramePr>
        <p:xfrm>
          <a:off x="7202337" y="1918550"/>
          <a:ext cx="1066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3" name="Формула" r:id="rId17" imgW="368300" imgH="139700" progId="Equation.3">
                  <p:embed/>
                </p:oleObj>
              </mc:Choice>
              <mc:Fallback>
                <p:oleObj name="Формула" r:id="rId17" imgW="3683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337" y="1918550"/>
                        <a:ext cx="1066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49517"/>
              </p:ext>
            </p:extLst>
          </p:nvPr>
        </p:nvGraphicFramePr>
        <p:xfrm>
          <a:off x="7202337" y="2548736"/>
          <a:ext cx="1066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4" name="Формула" r:id="rId19" imgW="368140" imgH="165028" progId="Equation.3">
                  <p:embed/>
                </p:oleObj>
              </mc:Choice>
              <mc:Fallback>
                <p:oleObj name="Формула" r:id="rId19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337" y="2548736"/>
                        <a:ext cx="1066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5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04570"/>
              </p:ext>
            </p:extLst>
          </p:nvPr>
        </p:nvGraphicFramePr>
        <p:xfrm>
          <a:off x="7239000" y="3257550"/>
          <a:ext cx="10302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5" name="Уравнение" r:id="rId21" imgW="355320" imgH="139680" progId="Equation.3">
                  <p:embed/>
                </p:oleObj>
              </mc:Choice>
              <mc:Fallback>
                <p:oleObj name="Уравнение" r:id="rId21" imgW="3553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257550"/>
                        <a:ext cx="10302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" name="Object 2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97081"/>
              </p:ext>
            </p:extLst>
          </p:nvPr>
        </p:nvGraphicFramePr>
        <p:xfrm>
          <a:off x="7248513" y="3913435"/>
          <a:ext cx="10302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" name="Уравнение" r:id="rId23" imgW="355320" imgH="164880" progId="Equation.3">
                  <p:embed/>
                </p:oleObj>
              </mc:Choice>
              <mc:Fallback>
                <p:oleObj name="Уравнение" r:id="rId23" imgW="3553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13" y="3913435"/>
                        <a:ext cx="103028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7" name="Object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449882"/>
              </p:ext>
            </p:extLst>
          </p:nvPr>
        </p:nvGraphicFramePr>
        <p:xfrm>
          <a:off x="6991350" y="4535488"/>
          <a:ext cx="16906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" name="Уравнение" r:id="rId25" imgW="583920" imgH="177480" progId="Equation.3">
                  <p:embed/>
                </p:oleObj>
              </mc:Choice>
              <mc:Fallback>
                <p:oleObj name="Уравнение" r:id="rId25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4535488"/>
                        <a:ext cx="1690688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8" name="Object 212"/>
          <p:cNvGraphicFramePr>
            <a:graphicFrameLocks noChangeAspect="1"/>
          </p:cNvGraphicFramePr>
          <p:nvPr/>
        </p:nvGraphicFramePr>
        <p:xfrm>
          <a:off x="6948488" y="5229225"/>
          <a:ext cx="17287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" name="Формула" r:id="rId27" imgW="596641" imgH="177723" progId="Equation.3">
                  <p:embed/>
                </p:oleObj>
              </mc:Choice>
              <mc:Fallback>
                <p:oleObj name="Формула" r:id="rId27" imgW="59664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229225"/>
                        <a:ext cx="17287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9" name="Object 2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330872"/>
              </p:ext>
            </p:extLst>
          </p:nvPr>
        </p:nvGraphicFramePr>
        <p:xfrm>
          <a:off x="6965234" y="6084222"/>
          <a:ext cx="17287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9" name="Уравнение" r:id="rId29" imgW="596641" imgH="177723" progId="Equation.3">
                  <p:embed/>
                </p:oleObj>
              </mc:Choice>
              <mc:Fallback>
                <p:oleObj name="Уравнение" r:id="rId29" imgW="59664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234" y="6084222"/>
                        <a:ext cx="17287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4679215" y="184467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Открытый луч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4712320" y="249237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Луч</a:t>
            </a:r>
          </a:p>
        </p:txBody>
      </p:sp>
      <p:sp>
        <p:nvSpPr>
          <p:cNvPr id="4314" name="Text Box 218"/>
          <p:cNvSpPr txBox="1">
            <a:spLocks noChangeArrowheads="1"/>
          </p:cNvSpPr>
          <p:nvPr/>
        </p:nvSpPr>
        <p:spPr bwMode="auto">
          <a:xfrm>
            <a:off x="4734243" y="3212748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Открытый луч</a:t>
            </a:r>
          </a:p>
        </p:txBody>
      </p:sp>
      <p:sp>
        <p:nvSpPr>
          <p:cNvPr id="4315" name="Text Box 219"/>
          <p:cNvSpPr txBox="1">
            <a:spLocks noChangeArrowheads="1"/>
          </p:cNvSpPr>
          <p:nvPr/>
        </p:nvSpPr>
        <p:spPr bwMode="auto">
          <a:xfrm>
            <a:off x="4712320" y="3897312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Луч</a:t>
            </a:r>
          </a:p>
        </p:txBody>
      </p:sp>
      <p:sp>
        <p:nvSpPr>
          <p:cNvPr id="4316" name="Text Box 220"/>
          <p:cNvSpPr txBox="1">
            <a:spLocks noChangeArrowheads="1"/>
          </p:cNvSpPr>
          <p:nvPr/>
        </p:nvSpPr>
        <p:spPr bwMode="auto">
          <a:xfrm>
            <a:off x="4859338" y="45815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Интервал</a:t>
            </a:r>
          </a:p>
        </p:txBody>
      </p:sp>
      <p:sp>
        <p:nvSpPr>
          <p:cNvPr id="4317" name="Text Box 221"/>
          <p:cNvSpPr txBox="1">
            <a:spLocks noChangeArrowheads="1"/>
          </p:cNvSpPr>
          <p:nvPr/>
        </p:nvSpPr>
        <p:spPr bwMode="auto">
          <a:xfrm>
            <a:off x="4859338" y="52292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Отрезок</a:t>
            </a:r>
          </a:p>
        </p:txBody>
      </p:sp>
      <p:sp>
        <p:nvSpPr>
          <p:cNvPr id="5216" name="Text Box 222"/>
          <p:cNvSpPr txBox="1">
            <a:spLocks noChangeArrowheads="1"/>
          </p:cNvSpPr>
          <p:nvPr/>
        </p:nvSpPr>
        <p:spPr bwMode="auto">
          <a:xfrm>
            <a:off x="5013325" y="6518275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9" name="Text Box 223"/>
          <p:cNvSpPr txBox="1">
            <a:spLocks noChangeArrowheads="1"/>
          </p:cNvSpPr>
          <p:nvPr/>
        </p:nvSpPr>
        <p:spPr bwMode="auto">
          <a:xfrm>
            <a:off x="4798324" y="6035803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Полуинтервал</a:t>
            </a:r>
          </a:p>
        </p:txBody>
      </p:sp>
      <p:sp>
        <p:nvSpPr>
          <p:cNvPr id="204" name="Стрелка вправо 203"/>
          <p:cNvSpPr/>
          <p:nvPr/>
        </p:nvSpPr>
        <p:spPr>
          <a:xfrm>
            <a:off x="928921" y="1804352"/>
            <a:ext cx="287338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" name="Стрелка вправо 204"/>
          <p:cNvSpPr/>
          <p:nvPr/>
        </p:nvSpPr>
        <p:spPr>
          <a:xfrm>
            <a:off x="929595" y="2451258"/>
            <a:ext cx="288925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6" name="Стрелка вправо 205"/>
          <p:cNvSpPr/>
          <p:nvPr/>
        </p:nvSpPr>
        <p:spPr>
          <a:xfrm>
            <a:off x="342900" y="3143250"/>
            <a:ext cx="287338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7" name="Стрелка вправо 206"/>
          <p:cNvSpPr/>
          <p:nvPr/>
        </p:nvSpPr>
        <p:spPr>
          <a:xfrm>
            <a:off x="246125" y="3788568"/>
            <a:ext cx="287338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" name="Стрелка вправо 207"/>
          <p:cNvSpPr/>
          <p:nvPr/>
        </p:nvSpPr>
        <p:spPr>
          <a:xfrm>
            <a:off x="836187" y="4455177"/>
            <a:ext cx="287338" cy="1444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" name="Стрелка вправо 208"/>
          <p:cNvSpPr/>
          <p:nvPr/>
        </p:nvSpPr>
        <p:spPr>
          <a:xfrm>
            <a:off x="841453" y="5186916"/>
            <a:ext cx="288925" cy="14446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0" name="Стрелка вправо 209"/>
          <p:cNvSpPr/>
          <p:nvPr/>
        </p:nvSpPr>
        <p:spPr>
          <a:xfrm>
            <a:off x="847478" y="5992630"/>
            <a:ext cx="287337" cy="14446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0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8385 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024 L 0.18056 0.0004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14532 0.0027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16511 0.0002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12187 0.0025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12118 0.00092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0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11164 0.00023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000"/>
                            </p:stCondLst>
                            <p:childTnLst>
                              <p:par>
                                <p:cTn id="2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" grpId="0"/>
      <p:bldP spid="4312" grpId="0"/>
      <p:bldP spid="4314" grpId="0"/>
      <p:bldP spid="4315" grpId="0"/>
      <p:bldP spid="4316" grpId="0"/>
      <p:bldP spid="4317" grpId="0"/>
      <p:bldP spid="4319" grpId="0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8445" y="163994"/>
            <a:ext cx="8809276" cy="6600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706754553"/>
                  </p:ext>
                </p:extLst>
              </p:nvPr>
            </p:nvGraphicFramePr>
            <p:xfrm>
              <a:off x="493204" y="1251397"/>
              <a:ext cx="8157591" cy="201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19197"/>
                    <a:gridCol w="2719197"/>
                    <a:gridCol w="2719197"/>
                  </a:tblGrid>
                  <a:tr h="576064">
                    <a:tc>
                      <a:txBody>
                        <a:bodyPr/>
                        <a:lstStyle/>
                        <a:p>
                          <a:r>
                            <a:rPr lang="ru-RU" sz="2800" b="1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Нестрогие</a:t>
                          </a:r>
                          <a:endParaRPr lang="ru-RU" sz="2800" b="1" i="1" dirty="0" smtClean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ea typeface="Cambria Math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ru-RU" sz="2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≥</m:t>
                                </m:r>
                              </m:oMath>
                            </m:oMathPara>
                          </a14:m>
                          <a:endParaRPr lang="ru-RU" sz="2800" i="1" dirty="0">
                            <a:solidFill>
                              <a:srgbClr val="002060"/>
                            </a:solidFill>
                            <a:latin typeface="Arial Black" panose="020B0A040201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b="0" i="1" dirty="0" smtClean="0">
                            <a:solidFill>
                              <a:srgbClr val="002060"/>
                            </a:solidFill>
                            <a:latin typeface="Arial Black" panose="020B0A04020102020204" pitchFamily="34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  ; 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latin typeface="Arial Black" panose="020B0A040201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2800" b="1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Строгие</a:t>
                          </a:r>
                        </a:p>
                        <a:p>
                          <a:pPr algn="ctr"/>
                          <a:r>
                            <a:rPr lang="en-US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&lt;,</a:t>
                          </a:r>
                          <a:r>
                            <a:rPr lang="ru-RU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&gt;</a:t>
                          </a:r>
                          <a:endParaRPr lang="ru-RU" sz="36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 smtClean="0">
                            <a:solidFill>
                              <a:srgbClr val="002060"/>
                            </a:solidFill>
                            <a:latin typeface="Arial Black" panose="020B0A040201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 ;  )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706754553"/>
                  </p:ext>
                </p:extLst>
              </p:nvPr>
            </p:nvGraphicFramePr>
            <p:xfrm>
              <a:off x="493204" y="1251397"/>
              <a:ext cx="8157591" cy="201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19197"/>
                    <a:gridCol w="2719197"/>
                    <a:gridCol w="2719197"/>
                  </a:tblGrid>
                  <a:tr h="9448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4" t="-6452" r="-200224" b="-13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48" t="-6452" r="-100673" b="-13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ru-RU" sz="2800" b="1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Строгие</a:t>
                          </a:r>
                        </a:p>
                        <a:p>
                          <a:pPr algn="ctr"/>
                          <a:r>
                            <a:rPr lang="en-US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&lt;,</a:t>
                          </a:r>
                          <a:r>
                            <a:rPr lang="ru-RU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600" i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&gt;</a:t>
                          </a:r>
                          <a:endParaRPr lang="ru-RU" sz="3600" i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800" dirty="0" smtClean="0">
                            <a:solidFill>
                              <a:srgbClr val="002060"/>
                            </a:solidFill>
                            <a:latin typeface="Arial Black" panose="020B0A040201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 ;  )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Овал 7"/>
          <p:cNvSpPr/>
          <p:nvPr/>
        </p:nvSpPr>
        <p:spPr>
          <a:xfrm flipH="1">
            <a:off x="7160244" y="1836151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7134268" y="2810353"/>
            <a:ext cx="180000" cy="180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39552" y="3429000"/>
                <a:ext cx="3600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 −отрезок;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29000"/>
                <a:ext cx="360040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83568" y="4040533"/>
                <a:ext cx="3600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 −интервал;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0533"/>
                <a:ext cx="3600400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95536" y="4626706"/>
                <a:ext cx="61566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;[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 −полуинтервал;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626706"/>
                <a:ext cx="615668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47568" y="5211481"/>
                <a:ext cx="61566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sym typeface="Symbol"/>
                            </a:rPr>
                            <m:t>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["/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;+∞</m:t>
                          </m:r>
                        </m:e>
                      </m:d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− луч;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8" y="5211481"/>
                <a:ext cx="6156680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11560" y="5801312"/>
                <a:ext cx="82089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sym typeface="Symbol"/>
                            </a:rPr>
                            <m:t>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ctrlPr>
                            <a:rPr lang="ru-RU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;+∞</m:t>
                          </m:r>
                        </m:e>
                      </m:d>
                      <m:r>
                        <a:rPr lang="ru-RU" sz="320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открытый  луч</m:t>
                      </m:r>
                      <m:r>
                        <a:rPr lang="en-US" sz="3200" b="0" i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801312"/>
                <a:ext cx="8208912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2822925" y="384530"/>
            <a:ext cx="263405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kern="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Запомни!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6" name="Рисунок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326" y="5407228"/>
            <a:ext cx="123802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15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irrac_urav</Template>
  <TotalTime>1138</TotalTime>
  <Words>1429</Words>
  <Application>Microsoft Office PowerPoint</Application>
  <PresentationFormat>Экран (4:3)</PresentationFormat>
  <Paragraphs>400</Paragraphs>
  <Slides>30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математика - 14!</vt:lpstr>
      <vt:lpstr>Оформление по умолчанию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промежутки</dc:title>
  <dc:creator>Инесса</dc:creator>
  <cp:lastModifiedBy>Елена</cp:lastModifiedBy>
  <cp:revision>30</cp:revision>
  <dcterms:created xsi:type="dcterms:W3CDTF">2016-03-09T07:15:34Z</dcterms:created>
  <dcterms:modified xsi:type="dcterms:W3CDTF">2018-02-17T15:35:44Z</dcterms:modified>
</cp:coreProperties>
</file>